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One serving of meat is 3 oz and one serving of legumes is 1/2 cup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The absence of folic acid increases the possibility of a neural tube defect (a defect in the development of the spinal cord) ex.) spina bifida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Eating well balanced meals is important at all times, especially when you are pregnant because the baby needs essential nutrients, vitamins, and minerals to develop properly.</a:t>
            </a:r>
          </a:p>
          <a:p>
            <a:pPr>
              <a:buNone/>
            </a:pPr>
            <a:r>
              <a:rPr lang="en"/>
              <a:t>-Some other foods include: smoked seafood, raw shellfish and eggs, soft cheeses, unpasteurized milk and pate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To help increase your chances of creating a healthy and nutritious environment in which your baby can develop, it is important that you establish a well-balanced diet and exercise routine before you get pregnant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_ONLY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5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36356" y="2173330"/>
            <a:ext cx="8898000" cy="1806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Nutrition During Pregnancy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Preconception Peer Educators</a:t>
            </a:r>
          </a:p>
          <a:p>
            <a:pPr>
              <a:buNone/>
            </a:pPr>
            <a:r>
              <a:rPr lang="en"/>
              <a:t>University of Delaware 2013</a:t>
            </a:r>
          </a:p>
        </p:txBody>
      </p:sp>
      <p:sp>
        <p:nvSpPr>
          <p:cNvPr id="41" name="Shape 41"/>
          <p:cNvSpPr/>
          <p:nvPr/>
        </p:nvSpPr>
        <p:spPr>
          <a:xfrm>
            <a:off x="4906100" y="542202"/>
            <a:ext cx="3482720" cy="23190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/>
          <p:nvPr/>
        </p:nvSpPr>
        <p:spPr>
          <a:xfrm>
            <a:off x="1644800" y="456200"/>
            <a:ext cx="2491006" cy="24910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x="3713661" y="5013291"/>
            <a:ext cx="1716676" cy="156301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Pregnancy Nutrition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32150" y="1587625"/>
            <a:ext cx="8279700" cy="516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 A well balanced diet is essential to a healthy baby</a:t>
            </a:r>
          </a:p>
          <a:p>
            <a:pPr lvl="0" rtl="0">
              <a:buNone/>
            </a:pPr>
            <a:r>
              <a:rPr lang="en"/>
              <a:t>- During 2nd and 3rd trimesters, the body needs about 300 extra calories per day</a:t>
            </a:r>
          </a:p>
          <a:p>
            <a:pPr marL="914400" lvl="1" indent="-4191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3000"/>
              <a:t>Meaning you are </a:t>
            </a:r>
            <a:r>
              <a:rPr lang="en" sz="3000" i="1"/>
              <a:t>NOT</a:t>
            </a:r>
            <a:r>
              <a:rPr lang="en" sz="3000"/>
              <a:t> eating for two! </a:t>
            </a:r>
          </a:p>
          <a:p>
            <a:pPr marL="0" lvl="0" indent="0" rtl="0">
              <a:buNone/>
            </a:pPr>
            <a:r>
              <a:rPr lang="en"/>
              <a:t>- Not gaining enough weight during pregnancy can put your child at risk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Premature pregnancy --&gt; Lung &amp; heart problems</a:t>
            </a:r>
          </a:p>
          <a:p>
            <a:pPr lvl="0" rtl="0">
              <a:buNone/>
            </a:pPr>
            <a:r>
              <a:rPr lang="en"/>
              <a:t>- Remember that your eating habits </a:t>
            </a:r>
            <a:r>
              <a:rPr lang="en" b="1"/>
              <a:t>directly</a:t>
            </a:r>
            <a:r>
              <a:rPr lang="en"/>
              <a:t> affect another person!</a:t>
            </a:r>
          </a:p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6528278" y="117661"/>
            <a:ext cx="1961115" cy="129997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Pregnancy Nutrition (Cont'd)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771168"/>
            <a:ext cx="8229600" cy="4796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 Should consume 75 to 100 grams of protein per day (2-3 servings of meat or legumes)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 Should consume 1000 mg of calcium (dairy)</a:t>
            </a:r>
          </a:p>
          <a:p>
            <a:pPr lvl="0" rtl="0">
              <a:buNone/>
            </a:pPr>
            <a:r>
              <a:rPr lang="en"/>
              <a:t>- Should consume 27 mg of iron (whole grains, leafy greens)</a:t>
            </a:r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- Should consume 85 mg of vitamin C (fruit, vegetables)</a:t>
            </a:r>
          </a:p>
        </p:txBody>
      </p:sp>
      <p:sp>
        <p:nvSpPr>
          <p:cNvPr id="57" name="Shape 57"/>
          <p:cNvSpPr/>
          <p:nvPr/>
        </p:nvSpPr>
        <p:spPr>
          <a:xfrm>
            <a:off x="2601675" y="5001317"/>
            <a:ext cx="1495397" cy="15665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8" name="Shape 58"/>
          <p:cNvSpPr/>
          <p:nvPr/>
        </p:nvSpPr>
        <p:spPr>
          <a:xfrm>
            <a:off x="4366680" y="4846224"/>
            <a:ext cx="2159013" cy="187673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286000" indent="0">
              <a:buNone/>
            </a:pPr>
            <a:r>
              <a:rPr lang="en"/>
              <a:t>Folic Acid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 Folic acid is used to make extra blood the body needs during pregnancy</a:t>
            </a:r>
          </a:p>
          <a:p>
            <a:pPr lvl="0" rtl="0">
              <a:buNone/>
            </a:pPr>
            <a:r>
              <a:rPr lang="en"/>
              <a:t>-</a:t>
            </a:r>
            <a:r>
              <a:rPr lang="en" i="1"/>
              <a:t>ALL</a:t>
            </a:r>
            <a:r>
              <a:rPr lang="en"/>
              <a:t> women of childbearing age should consume 400 mg a day</a:t>
            </a:r>
          </a:p>
          <a:p>
            <a:pPr lvl="0" rtl="0">
              <a:buNone/>
            </a:pPr>
            <a:r>
              <a:rPr lang="en"/>
              <a:t>-Should start taking prior to getting pregnant even if you aren't trying to</a:t>
            </a:r>
          </a:p>
          <a:p>
            <a:pPr>
              <a:buNone/>
            </a:pPr>
            <a:r>
              <a:rPr lang="en"/>
              <a:t>-Foods that contain folic acid: leafy green vegetables, citrus fruits, beans, breads, cereals, rice and pastas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indent="457200">
              <a:buNone/>
            </a:pPr>
            <a:r>
              <a:rPr lang="en" sz="3600"/>
              <a:t>Foods to Avoid During Pregnancy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</a:t>
            </a:r>
            <a:r>
              <a:rPr lang="en" sz="2400" b="1"/>
              <a:t>Raw Meat</a:t>
            </a:r>
            <a:r>
              <a:rPr lang="en" sz="2400"/>
              <a:t>: high risk of contamination with many bacterias</a:t>
            </a:r>
          </a:p>
          <a:p>
            <a:pPr lvl="0" rtl="0">
              <a:buNone/>
            </a:pPr>
            <a:r>
              <a:rPr lang="en" sz="2400"/>
              <a:t>-</a:t>
            </a:r>
            <a:r>
              <a:rPr lang="en" sz="2400" b="1"/>
              <a:t>Deli Meat</a:t>
            </a:r>
            <a:r>
              <a:rPr lang="en" sz="2400"/>
              <a:t>: known to be contaminated with listeria, which can cause a miscarriage</a:t>
            </a:r>
          </a:p>
          <a:p>
            <a:pPr lvl="0" rtl="0">
              <a:buNone/>
            </a:pPr>
            <a:r>
              <a:rPr lang="en" sz="2400"/>
              <a:t>-</a:t>
            </a:r>
            <a:r>
              <a:rPr lang="en" sz="2400" b="1"/>
              <a:t>Fish with Mercury</a:t>
            </a:r>
            <a:r>
              <a:rPr lang="en" sz="2400"/>
              <a:t>: linked to developmental delays and brain damage</a:t>
            </a:r>
          </a:p>
          <a:p>
            <a:pPr lvl="0" rtl="0">
              <a:buNone/>
            </a:pPr>
            <a:r>
              <a:rPr lang="en" sz="2400"/>
              <a:t>-</a:t>
            </a:r>
            <a:r>
              <a:rPr lang="en" sz="2400" b="1"/>
              <a:t>Caffeine</a:t>
            </a:r>
            <a:r>
              <a:rPr lang="en" sz="2400"/>
              <a:t>: avoid caffeine in the first trimester to reduce the likelihood of a miscarriage</a:t>
            </a:r>
          </a:p>
          <a:p>
            <a:pPr lvl="0" rtl="0">
              <a:buNone/>
            </a:pPr>
            <a:r>
              <a:rPr lang="en" sz="2400"/>
              <a:t>-</a:t>
            </a:r>
            <a:r>
              <a:rPr lang="en" sz="2400" b="1"/>
              <a:t>Alcohol</a:t>
            </a:r>
            <a:r>
              <a:rPr lang="en" sz="2400"/>
              <a:t>: can interfere with the healthy development of the baby </a:t>
            </a:r>
          </a:p>
          <a:p>
            <a:pPr>
              <a:buNone/>
            </a:pPr>
            <a:r>
              <a:rPr lang="en" sz="2400"/>
              <a:t>	ex.) Fetal Alcohol Syndrome</a:t>
            </a:r>
          </a:p>
        </p:txBody>
      </p:sp>
      <p:sp>
        <p:nvSpPr>
          <p:cNvPr id="71" name="Shape 71"/>
          <p:cNvSpPr/>
          <p:nvPr/>
        </p:nvSpPr>
        <p:spPr>
          <a:xfrm>
            <a:off x="7358325" y="5273300"/>
            <a:ext cx="1489812" cy="14898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Pregnancy Weight Gain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1318" y="1444593"/>
            <a:ext cx="8970600" cy="51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For a woman with a normal BMI (18.5-24.9), weight gain should range from 25 to 35 pounds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For a woman with a low BMI (&lt;18.5), weight gain should range from 28 to 40 pounds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Women with a BMI in the overweight range (25-29) should gain between 15 to 25 pounds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Women in the overweight range (&gt;30) should gain between 11 and 20 pounds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Important to eat well-rounded diet to not put on too much excess weight</a:t>
            </a:r>
          </a:p>
          <a:p>
            <a:pPr marL="457200" lvl="0" indent="-41910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An average pregnant woman should consume 1800 calories during the first trimester, 2200 during the second, and 2400 in the third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914400" indent="457200">
              <a:buNone/>
            </a:pPr>
            <a:r>
              <a:rPr lang="en"/>
              <a:t>Prenatal Vitamins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-Prenatal vitamins consist of a variety of vitamins and minerals that help your baby get the nutrients that are essential for healthy development</a:t>
            </a:r>
          </a:p>
          <a:p>
            <a:pPr lvl="0" rtl="0">
              <a:buNone/>
            </a:pPr>
            <a:r>
              <a:rPr lang="en"/>
              <a:t>-Vitamins and minerals such as iron, calcium, and folic acid are vital for proper fetal growth, development, and healthy adult living</a:t>
            </a:r>
          </a:p>
          <a:p>
            <a:pPr>
              <a:buNone/>
            </a:pPr>
            <a:r>
              <a:rPr lang="en"/>
              <a:t>-Taking more than 100% of the RDA of any nutrient should be avoided during pregnancy</a:t>
            </a:r>
          </a:p>
        </p:txBody>
      </p:sp>
      <p:sp>
        <p:nvSpPr>
          <p:cNvPr id="84" name="Shape 84"/>
          <p:cNvSpPr/>
          <p:nvPr/>
        </p:nvSpPr>
        <p:spPr>
          <a:xfrm>
            <a:off x="7466069" y="215200"/>
            <a:ext cx="1539355" cy="19225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46431"/>
            <a:ext cx="8229600" cy="413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7200"/>
              <a:t>Questions &amp; comments</a:t>
            </a:r>
          </a:p>
          <a:p>
            <a:endParaRPr/>
          </a:p>
          <a:p>
            <a:endParaRPr/>
          </a:p>
          <a:p>
            <a:pPr algn="ctr">
              <a:buNone/>
            </a:pPr>
            <a:r>
              <a:rPr lang="en" sz="7200"/>
              <a:t>Thank you!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Macintosh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Nutrition During Pregnancy</vt:lpstr>
      <vt:lpstr>Pregnancy Nutrition</vt:lpstr>
      <vt:lpstr>Pregnancy Nutrition (Cont'd)</vt:lpstr>
      <vt:lpstr>Folic Acid</vt:lpstr>
      <vt:lpstr>Foods to Avoid During Pregnancy</vt:lpstr>
      <vt:lpstr>Pregnancy Weight Gain</vt:lpstr>
      <vt:lpstr>Prenatal Vitamins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During Pregnancy</dc:title>
  <cp:lastModifiedBy>Emily Gentile</cp:lastModifiedBy>
  <cp:revision>1</cp:revision>
  <dcterms:created xsi:type="dcterms:W3CDTF">2013-04-28T16:04:19Z</dcterms:created>
  <dcterms:modified xsi:type="dcterms:W3CDTF">2013-04-28T16:04:48Z</dcterms:modified>
</cp:coreProperties>
</file>