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66" r:id="rId2"/>
    <p:sldId id="256" r:id="rId3"/>
    <p:sldId id="257" r:id="rId4"/>
    <p:sldId id="258" r:id="rId5"/>
    <p:sldId id="277" r:id="rId6"/>
    <p:sldId id="261" r:id="rId7"/>
    <p:sldId id="265" r:id="rId8"/>
    <p:sldId id="269" r:id="rId9"/>
    <p:sldId id="268" r:id="rId10"/>
    <p:sldId id="270" r:id="rId11"/>
    <p:sldId id="271" r:id="rId12"/>
    <p:sldId id="263" r:id="rId13"/>
    <p:sldId id="274" r:id="rId14"/>
    <p:sldId id="273" r:id="rId15"/>
    <p:sldId id="278" r:id="rId16"/>
    <p:sldId id="272"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CC33"/>
    <a:srgbClr val="00FFFF"/>
    <a:srgbClr val="A4E23E"/>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2" autoAdjust="0"/>
    <p:restoredTop sz="94660"/>
  </p:normalViewPr>
  <p:slideViewPr>
    <p:cSldViewPr>
      <p:cViewPr varScale="1">
        <p:scale>
          <a:sx n="90" d="100"/>
          <a:sy n="90" d="100"/>
        </p:scale>
        <p:origin x="70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58551-91C7-448F-9F98-432F7F8A8C8F}" type="datetimeFigureOut">
              <a:rPr lang="en-US" smtClean="0"/>
              <a:t>12/12/2016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826E9-917D-48EB-8B53-B02760E38A4F}" type="slidenum">
              <a:rPr lang="en-US" smtClean="0"/>
              <a:t>‹#›</a:t>
            </a:fld>
            <a:endParaRPr lang="en-US"/>
          </a:p>
        </p:txBody>
      </p:sp>
    </p:spTree>
    <p:extLst>
      <p:ext uri="{BB962C8B-B14F-4D97-AF65-F5344CB8AC3E}">
        <p14:creationId xmlns:p14="http://schemas.microsoft.com/office/powerpoint/2010/main" val="258479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Warm-up activity:</a:t>
            </a:r>
            <a:r>
              <a:rPr lang="en-US" baseline="0" dirty="0"/>
              <a:t> “Life Words” handout.</a:t>
            </a:r>
            <a:endParaRPr lang="en-US" dirty="0"/>
          </a:p>
        </p:txBody>
      </p:sp>
      <p:sp>
        <p:nvSpPr>
          <p:cNvPr id="4" name="Slide Number Placeholder 3"/>
          <p:cNvSpPr>
            <a:spLocks noGrp="1"/>
          </p:cNvSpPr>
          <p:nvPr>
            <p:ph type="sldNum" sz="quarter" idx="10"/>
          </p:nvPr>
        </p:nvSpPr>
        <p:spPr/>
        <p:txBody>
          <a:bodyPr/>
          <a:lstStyle/>
          <a:p>
            <a:fld id="{C6F826E9-917D-48EB-8B53-B02760E38A4F}" type="slidenum">
              <a:rPr lang="en-US" smtClean="0"/>
              <a:t>3</a:t>
            </a:fld>
            <a:endParaRPr lang="en-US"/>
          </a:p>
        </p:txBody>
      </p:sp>
    </p:spTree>
    <p:extLst>
      <p:ext uri="{BB962C8B-B14F-4D97-AF65-F5344CB8AC3E}">
        <p14:creationId xmlns:p14="http://schemas.microsoft.com/office/powerpoint/2010/main" val="202297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“What are some important questions to ask yourself</a:t>
            </a:r>
            <a:r>
              <a:rPr lang="en-US" baseline="0" dirty="0"/>
              <a:t> when trying to decide what you want from life?</a:t>
            </a:r>
          </a:p>
          <a:p>
            <a:r>
              <a:rPr lang="en-US" baseline="0" dirty="0"/>
              <a:t>Examples:  Do you want to go to college?  What career are you interested in?  Do you want to be in a relationship?  Do you want a family someday?</a:t>
            </a:r>
            <a:endParaRPr lang="en-US" dirty="0"/>
          </a:p>
        </p:txBody>
      </p:sp>
      <p:sp>
        <p:nvSpPr>
          <p:cNvPr id="4" name="Slide Number Placeholder 3"/>
          <p:cNvSpPr>
            <a:spLocks noGrp="1"/>
          </p:cNvSpPr>
          <p:nvPr>
            <p:ph type="sldNum" sz="quarter" idx="10"/>
          </p:nvPr>
        </p:nvSpPr>
        <p:spPr/>
        <p:txBody>
          <a:bodyPr/>
          <a:lstStyle/>
          <a:p>
            <a:fld id="{C6F826E9-917D-48EB-8B53-B02760E38A4F}" type="slidenum">
              <a:rPr lang="en-US" smtClean="0"/>
              <a:t>4</a:t>
            </a:fld>
            <a:endParaRPr lang="en-US"/>
          </a:p>
        </p:txBody>
      </p:sp>
    </p:spTree>
    <p:extLst>
      <p:ext uri="{BB962C8B-B14F-4D97-AF65-F5344CB8AC3E}">
        <p14:creationId xmlns:p14="http://schemas.microsoft.com/office/powerpoint/2010/main" val="96146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in touch with your feelings and know what makes</a:t>
            </a:r>
            <a:r>
              <a:rPr lang="en-US" baseline="0" dirty="0"/>
              <a:t> you happy.  It might seem like everyone’s doing it, but they’re not.  It’s perfectly ok not to have sex.  And if your boyfriend or girlfriend pressures you or doesn’t understand, you don’t have to be with them.  Are there people you can talk to when you’re feeling sad or stressed?  Don’t be afraid to lean on a parent, relative or friend.  And let them do the same.</a:t>
            </a:r>
            <a:endParaRPr lang="en-US" dirty="0"/>
          </a:p>
        </p:txBody>
      </p:sp>
      <p:sp>
        <p:nvSpPr>
          <p:cNvPr id="4" name="Slide Number Placeholder 3"/>
          <p:cNvSpPr>
            <a:spLocks noGrp="1"/>
          </p:cNvSpPr>
          <p:nvPr>
            <p:ph type="sldNum" sz="quarter" idx="10"/>
          </p:nvPr>
        </p:nvSpPr>
        <p:spPr/>
        <p:txBody>
          <a:bodyPr/>
          <a:lstStyle/>
          <a:p>
            <a:fld id="{C6F826E9-917D-48EB-8B53-B02760E38A4F}" type="slidenum">
              <a:rPr lang="en-US" smtClean="0"/>
              <a:t>6</a:t>
            </a:fld>
            <a:endParaRPr lang="en-US"/>
          </a:p>
        </p:txBody>
      </p:sp>
    </p:spTree>
    <p:extLst>
      <p:ext uri="{BB962C8B-B14F-4D97-AF65-F5344CB8AC3E}">
        <p14:creationId xmlns:p14="http://schemas.microsoft.com/office/powerpoint/2010/main" val="283790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for examples:</a:t>
            </a:r>
            <a:r>
              <a:rPr lang="en-US" baseline="0" dirty="0"/>
              <a:t> friends, parents, family, siblings, coaches, teachers, doctors, extended family, peers, etc.</a:t>
            </a:r>
          </a:p>
          <a:p>
            <a:r>
              <a:rPr lang="en-US" baseline="0" dirty="0"/>
              <a:t>Universal qualities: respect, good communication, etc.</a:t>
            </a:r>
            <a:endParaRPr lang="en-US" dirty="0"/>
          </a:p>
        </p:txBody>
      </p:sp>
      <p:sp>
        <p:nvSpPr>
          <p:cNvPr id="4" name="Slide Number Placeholder 3"/>
          <p:cNvSpPr>
            <a:spLocks noGrp="1"/>
          </p:cNvSpPr>
          <p:nvPr>
            <p:ph type="sldNum" sz="quarter" idx="10"/>
          </p:nvPr>
        </p:nvSpPr>
        <p:spPr/>
        <p:txBody>
          <a:bodyPr/>
          <a:lstStyle/>
          <a:p>
            <a:fld id="{C6F826E9-917D-48EB-8B53-B02760E38A4F}" type="slidenum">
              <a:rPr lang="en-US" smtClean="0"/>
              <a:t>7</a:t>
            </a:fld>
            <a:endParaRPr lang="en-US"/>
          </a:p>
        </p:txBody>
      </p:sp>
    </p:spTree>
    <p:extLst>
      <p:ext uri="{BB962C8B-B14F-4D97-AF65-F5344CB8AC3E}">
        <p14:creationId xmlns:p14="http://schemas.microsoft.com/office/powerpoint/2010/main" val="409473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826E9-917D-48EB-8B53-B02760E38A4F}" type="slidenum">
              <a:rPr lang="en-US" smtClean="0"/>
              <a:t>9</a:t>
            </a:fld>
            <a:endParaRPr lang="en-US"/>
          </a:p>
        </p:txBody>
      </p:sp>
    </p:spTree>
    <p:extLst>
      <p:ext uri="{BB962C8B-B14F-4D97-AF65-F5344CB8AC3E}">
        <p14:creationId xmlns:p14="http://schemas.microsoft.com/office/powerpoint/2010/main" val="4172535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826E9-917D-48EB-8B53-B02760E38A4F}" type="slidenum">
              <a:rPr lang="en-US" smtClean="0"/>
              <a:t>11</a:t>
            </a:fld>
            <a:endParaRPr lang="en-US"/>
          </a:p>
        </p:txBody>
      </p:sp>
    </p:spTree>
    <p:extLst>
      <p:ext uri="{BB962C8B-B14F-4D97-AF65-F5344CB8AC3E}">
        <p14:creationId xmlns:p14="http://schemas.microsoft.com/office/powerpoint/2010/main" val="1795896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a:t>
            </a:r>
            <a:r>
              <a:rPr lang="en-US" baseline="0" dirty="0"/>
              <a:t> ideas</a:t>
            </a:r>
            <a:endParaRPr lang="en-US" dirty="0"/>
          </a:p>
        </p:txBody>
      </p:sp>
      <p:sp>
        <p:nvSpPr>
          <p:cNvPr id="4" name="Slide Number Placeholder 3"/>
          <p:cNvSpPr>
            <a:spLocks noGrp="1"/>
          </p:cNvSpPr>
          <p:nvPr>
            <p:ph type="sldNum" sz="quarter" idx="10"/>
          </p:nvPr>
        </p:nvSpPr>
        <p:spPr/>
        <p:txBody>
          <a:bodyPr/>
          <a:lstStyle/>
          <a:p>
            <a:fld id="{C6F826E9-917D-48EB-8B53-B02760E38A4F}" type="slidenum">
              <a:rPr lang="en-US" smtClean="0"/>
              <a:t>12</a:t>
            </a:fld>
            <a:endParaRPr lang="en-US"/>
          </a:p>
        </p:txBody>
      </p:sp>
    </p:spTree>
    <p:extLst>
      <p:ext uri="{BB962C8B-B14F-4D97-AF65-F5344CB8AC3E}">
        <p14:creationId xmlns:p14="http://schemas.microsoft.com/office/powerpoint/2010/main" val="51077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BBCF5C9-7CC3-4AF9-9CD2-F17845F62DA6}"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1963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CF5C9-7CC3-4AF9-9CD2-F17845F62DA6}"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192880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CF5C9-7CC3-4AF9-9CD2-F17845F62DA6}"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351414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BCF5C9-7CC3-4AF9-9CD2-F17845F62DA6}"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100296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BCF5C9-7CC3-4AF9-9CD2-F17845F62DA6}"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336926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BCF5C9-7CC3-4AF9-9CD2-F17845F62DA6}"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293047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BCF5C9-7CC3-4AF9-9CD2-F17845F62DA6}"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1023196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BCF5C9-7CC3-4AF9-9CD2-F17845F62DA6}"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251737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CF5C9-7CC3-4AF9-9CD2-F17845F62DA6}"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272060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BCF5C9-7CC3-4AF9-9CD2-F17845F62DA6}"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366680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BCF5C9-7CC3-4AF9-9CD2-F17845F62DA6}"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D88CF-DB05-4D68-800E-B2DBFE1C005D}" type="slidenum">
              <a:rPr lang="en-US" smtClean="0"/>
              <a:t>‹#›</a:t>
            </a:fld>
            <a:endParaRPr lang="en-US"/>
          </a:p>
        </p:txBody>
      </p:sp>
    </p:spTree>
    <p:extLst>
      <p:ext uri="{BB962C8B-B14F-4D97-AF65-F5344CB8AC3E}">
        <p14:creationId xmlns:p14="http://schemas.microsoft.com/office/powerpoint/2010/main" val="376461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BBCF5C9-7CC3-4AF9-9CD2-F17845F62DA6}" type="datetimeFigureOut">
              <a:rPr lang="en-US" smtClean="0"/>
              <a:t>12/12/2016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A6D88CF-DB05-4D68-800E-B2DBFE1C005D}" type="slidenum">
              <a:rPr lang="en-US" smtClean="0"/>
              <a:t>‹#›</a:t>
            </a:fld>
            <a:endParaRPr lang="en-US"/>
          </a:p>
        </p:txBody>
      </p:sp>
    </p:spTree>
    <p:extLst>
      <p:ext uri="{BB962C8B-B14F-4D97-AF65-F5344CB8AC3E}">
        <p14:creationId xmlns:p14="http://schemas.microsoft.com/office/powerpoint/2010/main" val="19678810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ethrives.com/teens/"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bedsider.org/methods" TargetMode="External"/><Relationship Id="rId5" Type="http://schemas.openxmlformats.org/officeDocument/2006/relationships/image" Target="../media/image15.png"/><Relationship Id="rId4" Type="http://schemas.openxmlformats.org/officeDocument/2006/relationships/hyperlink" Target="http://www.bedsider.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youngwomenshealth.org/" TargetMode="External"/><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hyperlink" Target="http://delawaregoestocollege.org/" TargetMode="External"/><Relationship Id="rId17" Type="http://schemas.openxmlformats.org/officeDocument/2006/relationships/image" Target="../media/image27.png"/><Relationship Id="rId2" Type="http://schemas.openxmlformats.org/officeDocument/2006/relationships/hyperlink" Target="https://www.plannedparenthood.org/" TargetMode="External"/><Relationship Id="rId16" Type="http://schemas.openxmlformats.org/officeDocument/2006/relationships/hyperlink" Target="http://www.loveisrespect.org/" TargetMode="External"/><Relationship Id="rId1" Type="http://schemas.openxmlformats.org/officeDocument/2006/relationships/slideLayout" Target="../slideLayouts/slideLayout7.xml"/><Relationship Id="rId6" Type="http://schemas.openxmlformats.org/officeDocument/2006/relationships/hyperlink" Target="http://kidshealth.org/" TargetMode="Externa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hyperlink" Target="http://youngmenshealthsite.org/" TargetMode="External"/><Relationship Id="rId4" Type="http://schemas.openxmlformats.org/officeDocument/2006/relationships/hyperlink" Target="http://www.delaware211.org/" TargetMode="External"/><Relationship Id="rId9" Type="http://schemas.openxmlformats.org/officeDocument/2006/relationships/image" Target="../media/image23.jpeg"/><Relationship Id="rId14" Type="http://schemas.openxmlformats.org/officeDocument/2006/relationships/hyperlink" Target="http://www.glsen.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94760"/>
          </a:xfrm>
          <a:prstGeom prst="rect">
            <a:avLst/>
          </a:prstGeom>
        </p:spPr>
      </p:pic>
      <p:sp>
        <p:nvSpPr>
          <p:cNvPr id="5" name="TextBox 4"/>
          <p:cNvSpPr txBox="1"/>
          <p:nvPr/>
        </p:nvSpPr>
        <p:spPr>
          <a:xfrm>
            <a:off x="6172200" y="4717018"/>
            <a:ext cx="2850011" cy="369332"/>
          </a:xfrm>
          <a:prstGeom prst="rect">
            <a:avLst/>
          </a:prstGeom>
          <a:noFill/>
        </p:spPr>
        <p:txBody>
          <a:bodyPr wrap="none" rtlCol="0">
            <a:spAutoFit/>
          </a:bodyPr>
          <a:lstStyle/>
          <a:p>
            <a:r>
              <a:rPr lang="en-US" dirty="0">
                <a:hlinkClick r:id="rId3"/>
              </a:rPr>
              <a:t>http://dethrives.com/teens/</a:t>
            </a:r>
            <a:endParaRPr lang="en-US" dirty="0"/>
          </a:p>
        </p:txBody>
      </p:sp>
      <p:grpSp>
        <p:nvGrpSpPr>
          <p:cNvPr id="6" name="Group 5"/>
          <p:cNvGrpSpPr/>
          <p:nvPr/>
        </p:nvGrpSpPr>
        <p:grpSpPr>
          <a:xfrm>
            <a:off x="0" y="3486150"/>
            <a:ext cx="7848600" cy="1981200"/>
            <a:chOff x="0" y="3486150"/>
            <a:chExt cx="7848600" cy="1981200"/>
          </a:xfrm>
        </p:grpSpPr>
        <p:pic>
          <p:nvPicPr>
            <p:cNvPr id="3" name="Picture 2" descr="DE-Thrives_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90950"/>
              <a:ext cx="1295400" cy="1393818"/>
            </a:xfrm>
            <a:prstGeom prst="rect">
              <a:avLst/>
            </a:prstGeom>
          </p:spPr>
        </p:pic>
        <p:pic>
          <p:nvPicPr>
            <p:cNvPr id="4" name="Picture 3" descr="MLMP-T-Icon.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3486150"/>
              <a:ext cx="6934200" cy="1981200"/>
            </a:xfrm>
            <a:prstGeom prst="rect">
              <a:avLst/>
            </a:prstGeom>
          </p:spPr>
        </p:pic>
      </p:grpSp>
    </p:spTree>
    <p:extLst>
      <p:ext uri="{BB962C8B-B14F-4D97-AF65-F5344CB8AC3E}">
        <p14:creationId xmlns:p14="http://schemas.microsoft.com/office/powerpoint/2010/main" val="348103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119"/>
            <a:ext cx="5170078" cy="3836274"/>
          </a:xfrm>
          <a:prstGeom prst="rect">
            <a:avLst/>
          </a:prstGeom>
        </p:spPr>
      </p:pic>
      <p:sp>
        <p:nvSpPr>
          <p:cNvPr id="3" name="TextBox 2"/>
          <p:cNvSpPr txBox="1"/>
          <p:nvPr/>
        </p:nvSpPr>
        <p:spPr>
          <a:xfrm>
            <a:off x="0" y="3758505"/>
            <a:ext cx="9144000" cy="1384995"/>
          </a:xfrm>
          <a:prstGeom prst="rect">
            <a:avLst/>
          </a:prstGeom>
          <a:solidFill>
            <a:schemeClr val="accent1">
              <a:alpha val="87000"/>
            </a:schemeClr>
          </a:solidFill>
        </p:spPr>
        <p:txBody>
          <a:bodyPr wrap="square" rtlCol="0">
            <a:spAutoFit/>
          </a:bodyPr>
          <a:lstStyle/>
          <a:p>
            <a:r>
              <a:rPr lang="en-US" sz="2800" dirty="0"/>
              <a:t>Abstinence (not having sexual contact) is the 100% most effective way to prevent pregnancy and sexually transmitted infections (STIs) .</a:t>
            </a:r>
          </a:p>
        </p:txBody>
      </p:sp>
    </p:spTree>
    <p:extLst>
      <p:ext uri="{BB962C8B-B14F-4D97-AF65-F5344CB8AC3E}">
        <p14:creationId xmlns:p14="http://schemas.microsoft.com/office/powerpoint/2010/main" val="3204436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Rounded Rectangle 1"/>
          <p:cNvSpPr/>
          <p:nvPr/>
        </p:nvSpPr>
        <p:spPr>
          <a:xfrm>
            <a:off x="381000" y="1657350"/>
            <a:ext cx="8458200" cy="1981200"/>
          </a:xfrm>
          <a:prstGeom prst="roundRect">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Rockwell" panose="02060603020205020403" pitchFamily="18" charset="0"/>
              </a:rPr>
              <a:t>When people choose to have sex, it’s important to talk to a trusted adult about the best ways to reduce your risks for sexually transmitted diseases and pregnancy.</a:t>
            </a:r>
          </a:p>
        </p:txBody>
      </p:sp>
      <p:pic>
        <p:nvPicPr>
          <p:cNvPr id="4"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5159" y="511135"/>
            <a:ext cx="4097482" cy="5668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790700" y="3968175"/>
            <a:ext cx="5486400" cy="584775"/>
          </a:xfrm>
          <a:prstGeom prst="rect">
            <a:avLst/>
          </a:prstGeom>
          <a:solidFill>
            <a:schemeClr val="tx2">
              <a:lumMod val="20000"/>
              <a:lumOff val="80000"/>
              <a:alpha val="59000"/>
            </a:schemeClr>
          </a:solidFill>
        </p:spPr>
        <p:txBody>
          <a:bodyPr wrap="square" rtlCol="0">
            <a:spAutoFit/>
          </a:bodyPr>
          <a:lstStyle/>
          <a:p>
            <a:r>
              <a:rPr lang="en-US" sz="3200" dirty="0">
                <a:hlinkClick r:id="rId6"/>
              </a:rPr>
              <a:t>https://bedsider.org/methods</a:t>
            </a:r>
            <a:endParaRPr lang="en-US" sz="3200" dirty="0"/>
          </a:p>
        </p:txBody>
      </p:sp>
    </p:spTree>
    <p:extLst>
      <p:ext uri="{BB962C8B-B14F-4D97-AF65-F5344CB8AC3E}">
        <p14:creationId xmlns:p14="http://schemas.microsoft.com/office/powerpoint/2010/main" val="160265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descr="shutterstock_61992298.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28650"/>
            <a:ext cx="9525000" cy="6376240"/>
          </a:xfrm>
          <a:prstGeom prst="rect">
            <a:avLst/>
          </a:prstGeom>
        </p:spPr>
      </p:pic>
      <p:sp>
        <p:nvSpPr>
          <p:cNvPr id="5" name="Title 4"/>
          <p:cNvSpPr>
            <a:spLocks noGrp="1"/>
          </p:cNvSpPr>
          <p:nvPr>
            <p:ph type="title"/>
          </p:nvPr>
        </p:nvSpPr>
        <p:spPr>
          <a:xfrm>
            <a:off x="-1905000" y="1504950"/>
            <a:ext cx="4958231" cy="99283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457200" y="3486149"/>
            <a:ext cx="8229600" cy="1108473"/>
          </a:xfrm>
        </p:spPr>
        <p:txBody>
          <a:bodyPr>
            <a:normAutofit/>
          </a:bodyPr>
          <a:lstStyle/>
          <a:p>
            <a:pPr marL="0" indent="0" algn="ctr">
              <a:buNone/>
            </a:pPr>
            <a:r>
              <a:rPr lang="en-US" sz="3600" dirty="0">
                <a:latin typeface="Rockwell" panose="02060603020205020403" pitchFamily="18" charset="0"/>
              </a:rPr>
              <a:t>What can people do to be healthy?</a:t>
            </a:r>
          </a:p>
        </p:txBody>
      </p:sp>
      <p:sp>
        <p:nvSpPr>
          <p:cNvPr id="4" name="Rectangle 3"/>
          <p:cNvSpPr/>
          <p:nvPr/>
        </p:nvSpPr>
        <p:spPr>
          <a:xfrm>
            <a:off x="1169048" y="1276350"/>
            <a:ext cx="8089779" cy="2123658"/>
          </a:xfrm>
          <a:prstGeom prst="rect">
            <a:avLst/>
          </a:prstGeom>
          <a:noFill/>
        </p:spPr>
        <p:txBody>
          <a:bodyPr wrap="none" lIns="91440" tIns="45720" rIns="91440" bIns="45720">
            <a:spAutoFit/>
          </a:bodyPr>
          <a:lstStyle/>
          <a:p>
            <a:r>
              <a:rPr lang="en-US"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Rockwell" panose="02060603020205020403" pitchFamily="18" charset="0"/>
              </a:rPr>
              <a:t>4   </a:t>
            </a:r>
          </a:p>
          <a:p>
            <a:pPr algn="ctr"/>
            <a:r>
              <a:rPr lang="en-US"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Rockwell" panose="02060603020205020403" pitchFamily="18" charset="0"/>
              </a:rPr>
              <a:t>Live a healthy life.</a:t>
            </a:r>
          </a:p>
        </p:txBody>
      </p:sp>
    </p:spTree>
    <p:extLst>
      <p:ext uri="{BB962C8B-B14F-4D97-AF65-F5344CB8AC3E}">
        <p14:creationId xmlns:p14="http://schemas.microsoft.com/office/powerpoint/2010/main" val="262846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9050"/>
            <a:ext cx="9175173" cy="99060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Rockwell" panose="02060603020205020403" pitchFamily="18" charset="0"/>
              </a:rPr>
              <a:t>Eat a healthy diet.</a:t>
            </a:r>
          </a:p>
        </p:txBody>
      </p:sp>
      <p:sp>
        <p:nvSpPr>
          <p:cNvPr id="3" name="Rectangle 2"/>
          <p:cNvSpPr/>
          <p:nvPr/>
        </p:nvSpPr>
        <p:spPr>
          <a:xfrm>
            <a:off x="0" y="971551"/>
            <a:ext cx="9133608" cy="106679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Rockwell" panose="02060603020205020403" pitchFamily="18" charset="0"/>
              </a:rPr>
              <a:t>Exercise 3-5 times per week.</a:t>
            </a:r>
          </a:p>
        </p:txBody>
      </p:sp>
      <p:sp>
        <p:nvSpPr>
          <p:cNvPr id="4" name="Rectangle 3"/>
          <p:cNvSpPr/>
          <p:nvPr/>
        </p:nvSpPr>
        <p:spPr>
          <a:xfrm>
            <a:off x="-13856" y="2038350"/>
            <a:ext cx="9133608" cy="1143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Rockwell" panose="02060603020205020403" pitchFamily="18" charset="0"/>
              </a:rPr>
              <a:t>Stay away from alcohol, smoking, </a:t>
            </a:r>
          </a:p>
          <a:p>
            <a:pPr algn="ctr"/>
            <a:r>
              <a:rPr lang="en-US" sz="3600" dirty="0">
                <a:latin typeface="Rockwell" panose="02060603020205020403" pitchFamily="18" charset="0"/>
              </a:rPr>
              <a:t>and illegal drugs.</a:t>
            </a:r>
          </a:p>
        </p:txBody>
      </p:sp>
      <p:sp>
        <p:nvSpPr>
          <p:cNvPr id="5" name="Rectangle 4"/>
          <p:cNvSpPr/>
          <p:nvPr/>
        </p:nvSpPr>
        <p:spPr>
          <a:xfrm>
            <a:off x="-45030" y="3181350"/>
            <a:ext cx="9164782" cy="114299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Rockwell" panose="02060603020205020403" pitchFamily="18" charset="0"/>
              </a:rPr>
              <a:t>See  your healthcare providers </a:t>
            </a:r>
          </a:p>
          <a:p>
            <a:pPr algn="ctr"/>
            <a:r>
              <a:rPr lang="en-US" sz="3600" dirty="0">
                <a:solidFill>
                  <a:schemeClr val="tx1"/>
                </a:solidFill>
                <a:latin typeface="Rockwell" panose="02060603020205020403" pitchFamily="18" charset="0"/>
              </a:rPr>
              <a:t>for regular checkups.</a:t>
            </a:r>
          </a:p>
        </p:txBody>
      </p:sp>
      <p:sp>
        <p:nvSpPr>
          <p:cNvPr id="6" name="Rectangle 5"/>
          <p:cNvSpPr/>
          <p:nvPr/>
        </p:nvSpPr>
        <p:spPr>
          <a:xfrm>
            <a:off x="-13856" y="4324349"/>
            <a:ext cx="9175173" cy="8191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Rockwell" panose="02060603020205020403" pitchFamily="18" charset="0"/>
              </a:rPr>
              <a:t>Learn your family history.</a:t>
            </a:r>
          </a:p>
        </p:txBody>
      </p:sp>
    </p:spTree>
    <p:extLst>
      <p:ext uri="{BB962C8B-B14F-4D97-AF65-F5344CB8AC3E}">
        <p14:creationId xmlns:p14="http://schemas.microsoft.com/office/powerpoint/2010/main" val="40506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mindler\AppData\Local\Microsoft\Windows\INetCache\Content.Outlook\CKASHA7K\1-DE-MLMPT-Booklet_8.12.14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7393" y="45916"/>
            <a:ext cx="3802307" cy="5069742"/>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pmindler\AppData\Local\Microsoft\Windows\INetCache\Content.Outlook\CKASHA7K\1-DE-MLMPT-Booklet_8.12.1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658"/>
            <a:ext cx="3810000" cy="508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143000" y="1657350"/>
            <a:ext cx="5791200" cy="1200329"/>
          </a:xfrm>
          <a:prstGeom prst="rect">
            <a:avLst/>
          </a:prstGeom>
          <a:solidFill>
            <a:schemeClr val="accent1">
              <a:alpha val="86000"/>
            </a:schemeClr>
          </a:solidFill>
        </p:spPr>
        <p:txBody>
          <a:bodyPr wrap="square" rtlCol="0">
            <a:spAutoFit/>
          </a:bodyPr>
          <a:lstStyle/>
          <a:p>
            <a:pPr algn="ctr"/>
            <a:r>
              <a:rPr lang="en-US" sz="3600" dirty="0">
                <a:latin typeface="Rockwell" panose="02060603020205020403" pitchFamily="18" charset="0"/>
              </a:rPr>
              <a:t>Check off the ones that are important to you:</a:t>
            </a:r>
          </a:p>
        </p:txBody>
      </p:sp>
    </p:spTree>
    <p:extLst>
      <p:ext uri="{BB962C8B-B14F-4D97-AF65-F5344CB8AC3E}">
        <p14:creationId xmlns:p14="http://schemas.microsoft.com/office/powerpoint/2010/main" val="31259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7"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00" y="2143125"/>
            <a:ext cx="16478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419350"/>
            <a:ext cx="21336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61950"/>
            <a:ext cx="31242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teenspeak.org/wp-content/uploads/2010/08/cywh_logo1.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509" y="327943"/>
            <a:ext cx="1452409"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youngmenshealthsite.org/wp-content/themes/bones/library/images/ymhlogo.p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6600" y="209550"/>
            <a:ext cx="10096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delawaregoestocollege.org/wp-content/uploads/2015/08/logo-300x16-300x16.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4131" y="2876550"/>
            <a:ext cx="3750469" cy="200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7000" y="1809750"/>
            <a:ext cx="2514600" cy="369332"/>
          </a:xfrm>
          <a:prstGeom prst="rect">
            <a:avLst/>
          </a:prstGeom>
          <a:noFill/>
        </p:spPr>
        <p:txBody>
          <a:bodyPr wrap="square" rtlCol="0">
            <a:spAutoFit/>
          </a:bodyPr>
          <a:lstStyle/>
          <a:p>
            <a:r>
              <a:rPr lang="en-US" dirty="0">
                <a:solidFill>
                  <a:schemeClr val="accent1">
                    <a:lumMod val="50000"/>
                  </a:schemeClr>
                </a:solidFill>
                <a:latin typeface="Arial Rounded MT Bold" panose="020F0704030504030204" pitchFamily="34" charset="0"/>
              </a:rPr>
              <a:t>Young Men’s Health</a:t>
            </a:r>
          </a:p>
        </p:txBody>
      </p:sp>
      <p:pic>
        <p:nvPicPr>
          <p:cNvPr id="1026" name="Picture 2" descr="Hom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4400" y="4181474"/>
            <a:ext cx="2981325" cy="600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www.loveisrespect.or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86400" y="3867150"/>
            <a:ext cx="266700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333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074" name="Picture 2" descr="C:\Users\pmindler\AppData\Local\Microsoft\Windows\INetCache\Content.Outlook\CKASHA7K\1-DE-MLMPT-Booklet_8.12.1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33350"/>
            <a:ext cx="3714750" cy="4953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3399" y="1504950"/>
            <a:ext cx="3830985" cy="1692771"/>
          </a:xfrm>
          <a:prstGeom prst="rect">
            <a:avLst/>
          </a:prstGeom>
          <a:noFill/>
        </p:spPr>
        <p:txBody>
          <a:bodyPr wrap="none" rtlCol="0">
            <a:spAutoFit/>
          </a:bodyPr>
          <a:lstStyle/>
          <a:p>
            <a:r>
              <a:rPr lang="en-US" sz="5200" dirty="0">
                <a:latin typeface="Rockwell" panose="02060603020205020403" pitchFamily="18" charset="0"/>
              </a:rPr>
              <a:t>Time to set</a:t>
            </a:r>
          </a:p>
          <a:p>
            <a:r>
              <a:rPr lang="en-US" sz="5200" dirty="0">
                <a:latin typeface="Rockwell" panose="02060603020205020403" pitchFamily="18" charset="0"/>
              </a:rPr>
              <a:t>some goals!</a:t>
            </a:r>
          </a:p>
        </p:txBody>
      </p:sp>
    </p:spTree>
    <p:extLst>
      <p:ext uri="{BB962C8B-B14F-4D97-AF65-F5344CB8AC3E}">
        <p14:creationId xmlns:p14="http://schemas.microsoft.com/office/powerpoint/2010/main" val="3693374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3574104"/>
            <a:ext cx="1219200" cy="1569396"/>
          </a:xfrm>
          <a:prstGeom prst="rect">
            <a:avLst/>
          </a:prstGeom>
        </p:spPr>
      </p:pic>
      <p:sp>
        <p:nvSpPr>
          <p:cNvPr id="5" name="TextBox 4"/>
          <p:cNvSpPr txBox="1"/>
          <p:nvPr/>
        </p:nvSpPr>
        <p:spPr>
          <a:xfrm>
            <a:off x="3945141" y="1367193"/>
            <a:ext cx="5198859" cy="1754326"/>
          </a:xfrm>
          <a:prstGeom prst="rect">
            <a:avLst/>
          </a:prstGeom>
          <a:noFill/>
        </p:spPr>
        <p:txBody>
          <a:bodyPr wrap="none" rtlCol="0">
            <a:spAutoFit/>
          </a:bodyPr>
          <a:lstStyle/>
          <a:p>
            <a:r>
              <a:rPr lang="en-US" sz="3600" dirty="0">
                <a:solidFill>
                  <a:schemeClr val="bg1"/>
                </a:solidFill>
                <a:latin typeface="Rockwell" panose="02060603020205020403" pitchFamily="18" charset="0"/>
              </a:rPr>
              <a:t>This book can help you </a:t>
            </a:r>
          </a:p>
          <a:p>
            <a:r>
              <a:rPr lang="en-US" sz="3600" dirty="0">
                <a:solidFill>
                  <a:schemeClr val="bg1"/>
                </a:solidFill>
                <a:latin typeface="Rockwell" panose="02060603020205020403" pitchFamily="18" charset="0"/>
              </a:rPr>
              <a:t>make a plan</a:t>
            </a:r>
          </a:p>
          <a:p>
            <a:r>
              <a:rPr lang="en-US" sz="3600" dirty="0">
                <a:solidFill>
                  <a:schemeClr val="bg1"/>
                </a:solidFill>
                <a:latin typeface="Rockwell" panose="02060603020205020403" pitchFamily="18" charset="0"/>
              </a:rPr>
              <a:t>that works for you!</a:t>
            </a:r>
          </a:p>
        </p:txBody>
      </p:sp>
      <p:pic>
        <p:nvPicPr>
          <p:cNvPr id="2" name="Picture 1" descr="1-DE-MLMPT-Booklet_1.5.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38150"/>
            <a:ext cx="3242841" cy="4323788"/>
          </a:xfrm>
          <a:prstGeom prst="rect">
            <a:avLst/>
          </a:prstGeom>
        </p:spPr>
      </p:pic>
    </p:spTree>
    <p:extLst>
      <p:ext uri="{BB962C8B-B14F-4D97-AF65-F5344CB8AC3E}">
        <p14:creationId xmlns:p14="http://schemas.microsoft.com/office/powerpoint/2010/main" val="401767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75000"/>
                  </a:schemeClr>
                </a:solidFill>
                <a:latin typeface="Rockwell" panose="02060603020205020403" pitchFamily="18" charset="0"/>
              </a:rPr>
              <a:t>Circle all the words that will describe your life when you’re 21.</a:t>
            </a:r>
          </a:p>
        </p:txBody>
      </p:sp>
      <p:sp>
        <p:nvSpPr>
          <p:cNvPr id="3" name="Content Placeholder 2"/>
          <p:cNvSpPr>
            <a:spLocks noGrp="1"/>
          </p:cNvSpPr>
          <p:nvPr>
            <p:ph idx="1"/>
          </p:nvPr>
        </p:nvSpPr>
        <p:spPr>
          <a:xfrm>
            <a:off x="36526" y="1387442"/>
            <a:ext cx="2175164" cy="3733799"/>
          </a:xfrm>
        </p:spPr>
        <p:txBody>
          <a:bodyPr>
            <a:noAutofit/>
          </a:bodyPr>
          <a:lstStyle/>
          <a:p>
            <a:pPr marL="0" indent="0">
              <a:buNone/>
            </a:pPr>
            <a:r>
              <a:rPr lang="en-US" sz="3000" dirty="0">
                <a:solidFill>
                  <a:srgbClr val="33CC33"/>
                </a:solidFill>
                <a:latin typeface="Rockwell Condensed" panose="02060603050405020104" pitchFamily="18" charset="0"/>
              </a:rPr>
              <a:t>Satisfying</a:t>
            </a:r>
          </a:p>
          <a:p>
            <a:pPr marL="0" indent="0">
              <a:buNone/>
            </a:pPr>
            <a:r>
              <a:rPr lang="en-US" sz="3000" dirty="0">
                <a:solidFill>
                  <a:srgbClr val="33CC33"/>
                </a:solidFill>
                <a:latin typeface="Rockwell Condensed" panose="02060603050405020104" pitchFamily="18" charset="0"/>
              </a:rPr>
              <a:t>Career</a:t>
            </a:r>
          </a:p>
          <a:p>
            <a:pPr marL="0" indent="0">
              <a:buNone/>
            </a:pPr>
            <a:r>
              <a:rPr lang="en-US" sz="3000" dirty="0">
                <a:solidFill>
                  <a:srgbClr val="33CC33"/>
                </a:solidFill>
                <a:latin typeface="Rockwell Condensed" panose="02060603050405020104" pitchFamily="18" charset="0"/>
              </a:rPr>
              <a:t>Sleep late</a:t>
            </a:r>
          </a:p>
          <a:p>
            <a:pPr marL="0" indent="0">
              <a:buNone/>
            </a:pPr>
            <a:r>
              <a:rPr lang="en-US" sz="3000" dirty="0">
                <a:solidFill>
                  <a:srgbClr val="33CC33"/>
                </a:solidFill>
                <a:latin typeface="Rockwell Condensed" panose="02060603050405020104" pitchFamily="18" charset="0"/>
              </a:rPr>
              <a:t>Joyful</a:t>
            </a:r>
          </a:p>
          <a:p>
            <a:pPr marL="0" indent="0">
              <a:buNone/>
            </a:pPr>
            <a:r>
              <a:rPr lang="en-US" sz="3000" dirty="0">
                <a:solidFill>
                  <a:srgbClr val="33CC33"/>
                </a:solidFill>
                <a:latin typeface="Rockwell Condensed" panose="02060603050405020104" pitchFamily="18" charset="0"/>
              </a:rPr>
              <a:t>Relationship</a:t>
            </a:r>
          </a:p>
          <a:p>
            <a:pPr marL="0" indent="0">
              <a:buNone/>
            </a:pPr>
            <a:r>
              <a:rPr lang="en-US" sz="3000" dirty="0">
                <a:solidFill>
                  <a:srgbClr val="33CC33"/>
                </a:solidFill>
                <a:latin typeface="Rockwell Condensed" panose="02060603050405020104" pitchFamily="18" charset="0"/>
              </a:rPr>
              <a:t>Dating</a:t>
            </a:r>
          </a:p>
          <a:p>
            <a:pPr marL="0" indent="0">
              <a:buNone/>
            </a:pPr>
            <a:r>
              <a:rPr lang="en-US" sz="3000" dirty="0">
                <a:solidFill>
                  <a:srgbClr val="33CC33"/>
                </a:solidFill>
                <a:latin typeface="Rockwell Condensed" panose="02060603050405020104" pitchFamily="18" charset="0"/>
              </a:rPr>
              <a:t>Family</a:t>
            </a:r>
          </a:p>
          <a:p>
            <a:endParaRPr lang="en-US" sz="3000" dirty="0"/>
          </a:p>
        </p:txBody>
      </p:sp>
      <p:sp>
        <p:nvSpPr>
          <p:cNvPr id="5" name="TextBox 4"/>
          <p:cNvSpPr txBox="1"/>
          <p:nvPr/>
        </p:nvSpPr>
        <p:spPr>
          <a:xfrm>
            <a:off x="2362199" y="1352550"/>
            <a:ext cx="1654620" cy="3816429"/>
          </a:xfrm>
          <a:prstGeom prst="rect">
            <a:avLst/>
          </a:prstGeom>
          <a:noFill/>
        </p:spPr>
        <p:txBody>
          <a:bodyPr wrap="none" rtlCol="0">
            <a:spAutoFit/>
          </a:bodyPr>
          <a:lstStyle/>
          <a:p>
            <a:r>
              <a:rPr lang="en-US" sz="3000" dirty="0">
                <a:solidFill>
                  <a:srgbClr val="33CC33"/>
                </a:solidFill>
                <a:latin typeface="Rockwell Condensed" panose="02060603050405020104" pitchFamily="18" charset="0"/>
              </a:rPr>
              <a:t>Working</a:t>
            </a:r>
          </a:p>
          <a:p>
            <a:r>
              <a:rPr lang="en-US" sz="3000" dirty="0">
                <a:solidFill>
                  <a:srgbClr val="33CC33"/>
                </a:solidFill>
                <a:latin typeface="Rockwell Condensed" panose="02060603050405020104" pitchFamily="18" charset="0"/>
              </a:rPr>
              <a:t>Independent</a:t>
            </a:r>
          </a:p>
          <a:p>
            <a:r>
              <a:rPr lang="en-US" sz="3000" dirty="0">
                <a:solidFill>
                  <a:srgbClr val="33CC33"/>
                </a:solidFill>
                <a:latin typeface="Rockwell Condensed" panose="02060603050405020104" pitchFamily="18" charset="0"/>
              </a:rPr>
              <a:t>Dorm</a:t>
            </a:r>
          </a:p>
          <a:p>
            <a:r>
              <a:rPr lang="en-US" sz="3000" dirty="0">
                <a:solidFill>
                  <a:srgbClr val="33CC33"/>
                </a:solidFill>
                <a:latin typeface="Rockwell Condensed" panose="02060603050405020104" pitchFamily="18" charset="0"/>
              </a:rPr>
              <a:t>Friends</a:t>
            </a:r>
          </a:p>
          <a:p>
            <a:r>
              <a:rPr lang="en-US" sz="3000" dirty="0">
                <a:solidFill>
                  <a:srgbClr val="33CC33"/>
                </a:solidFill>
                <a:latin typeface="Rockwell Condensed" panose="02060603050405020104" pitchFamily="18" charset="0"/>
              </a:rPr>
              <a:t>Sports</a:t>
            </a:r>
          </a:p>
          <a:p>
            <a:r>
              <a:rPr lang="en-US" sz="3000" dirty="0">
                <a:solidFill>
                  <a:srgbClr val="33CC33"/>
                </a:solidFill>
                <a:latin typeface="Rockwell Condensed" panose="02060603050405020104" pitchFamily="18" charset="0"/>
              </a:rPr>
              <a:t>Healthy</a:t>
            </a:r>
          </a:p>
          <a:p>
            <a:r>
              <a:rPr lang="en-US" sz="3000" dirty="0">
                <a:solidFill>
                  <a:srgbClr val="33CC33"/>
                </a:solidFill>
                <a:latin typeface="Rockwell Condensed" panose="02060603050405020104" pitchFamily="18" charset="0"/>
              </a:rPr>
              <a:t>Busy</a:t>
            </a:r>
          </a:p>
          <a:p>
            <a:endParaRPr lang="en-US" sz="3200" dirty="0"/>
          </a:p>
        </p:txBody>
      </p:sp>
      <p:sp>
        <p:nvSpPr>
          <p:cNvPr id="6" name="TextBox 5"/>
          <p:cNvSpPr txBox="1"/>
          <p:nvPr/>
        </p:nvSpPr>
        <p:spPr>
          <a:xfrm>
            <a:off x="4343400" y="1352550"/>
            <a:ext cx="2191396" cy="4278094"/>
          </a:xfrm>
          <a:prstGeom prst="rect">
            <a:avLst/>
          </a:prstGeom>
          <a:noFill/>
        </p:spPr>
        <p:txBody>
          <a:bodyPr wrap="square" rtlCol="0">
            <a:spAutoFit/>
          </a:bodyPr>
          <a:lstStyle/>
          <a:p>
            <a:r>
              <a:rPr lang="en-US" sz="3000" dirty="0">
                <a:solidFill>
                  <a:srgbClr val="33CC33"/>
                </a:solidFill>
                <a:latin typeface="Rockwell Condensed" panose="02060603050405020104" pitchFamily="18" charset="0"/>
              </a:rPr>
              <a:t>Calm</a:t>
            </a:r>
          </a:p>
          <a:p>
            <a:r>
              <a:rPr lang="en-US" sz="3000" dirty="0">
                <a:solidFill>
                  <a:srgbClr val="33CC33"/>
                </a:solidFill>
                <a:latin typeface="Rockwell Condensed" panose="02060603050405020104" pitchFamily="18" charset="0"/>
              </a:rPr>
              <a:t>Make my own </a:t>
            </a:r>
          </a:p>
          <a:p>
            <a:r>
              <a:rPr lang="en-US" sz="3000" dirty="0">
                <a:solidFill>
                  <a:srgbClr val="33CC33"/>
                </a:solidFill>
                <a:latin typeface="Rockwell Condensed" panose="02060603050405020104" pitchFamily="18" charset="0"/>
              </a:rPr>
              <a:t>decisions</a:t>
            </a:r>
          </a:p>
          <a:p>
            <a:r>
              <a:rPr lang="en-US" sz="3000" dirty="0">
                <a:solidFill>
                  <a:srgbClr val="33CC33"/>
                </a:solidFill>
                <a:latin typeface="Rockwell Condensed" panose="02060603050405020104" pitchFamily="18" charset="0"/>
              </a:rPr>
              <a:t>Parenting</a:t>
            </a:r>
          </a:p>
          <a:p>
            <a:r>
              <a:rPr lang="en-US" sz="3000" dirty="0">
                <a:solidFill>
                  <a:srgbClr val="33CC33"/>
                </a:solidFill>
                <a:latin typeface="Rockwell Condensed" panose="02060603050405020104" pitchFamily="18" charset="0"/>
              </a:rPr>
              <a:t>Education</a:t>
            </a:r>
          </a:p>
          <a:p>
            <a:r>
              <a:rPr lang="en-US" sz="3000" dirty="0">
                <a:solidFill>
                  <a:srgbClr val="33CC33"/>
                </a:solidFill>
                <a:latin typeface="Rockwell Condensed" panose="02060603050405020104" pitchFamily="18" charset="0"/>
              </a:rPr>
              <a:t>Study</a:t>
            </a:r>
          </a:p>
          <a:p>
            <a:r>
              <a:rPr lang="en-US" sz="3000" dirty="0">
                <a:solidFill>
                  <a:srgbClr val="33CC33"/>
                </a:solidFill>
                <a:latin typeface="Rockwell Condensed" panose="02060603050405020104" pitchFamily="18" charset="0"/>
              </a:rPr>
              <a:t>My own </a:t>
            </a:r>
          </a:p>
          <a:p>
            <a:r>
              <a:rPr lang="en-US" sz="3000" dirty="0">
                <a:solidFill>
                  <a:srgbClr val="33CC33"/>
                </a:solidFill>
                <a:latin typeface="Rockwell Condensed" panose="02060603050405020104" pitchFamily="18" charset="0"/>
              </a:rPr>
              <a:t>apartment</a:t>
            </a:r>
          </a:p>
          <a:p>
            <a:endParaRPr lang="en-US" sz="3200" dirty="0">
              <a:solidFill>
                <a:srgbClr val="33CC33"/>
              </a:solidFill>
            </a:endParaRPr>
          </a:p>
        </p:txBody>
      </p:sp>
      <p:sp>
        <p:nvSpPr>
          <p:cNvPr id="7" name="TextBox 6"/>
          <p:cNvSpPr txBox="1"/>
          <p:nvPr/>
        </p:nvSpPr>
        <p:spPr>
          <a:xfrm>
            <a:off x="6858000" y="1422321"/>
            <a:ext cx="1439818" cy="3816429"/>
          </a:xfrm>
          <a:prstGeom prst="rect">
            <a:avLst/>
          </a:prstGeom>
          <a:noFill/>
        </p:spPr>
        <p:txBody>
          <a:bodyPr wrap="none" rtlCol="0">
            <a:spAutoFit/>
          </a:bodyPr>
          <a:lstStyle/>
          <a:p>
            <a:r>
              <a:rPr lang="en-US" sz="3000" dirty="0">
                <a:solidFill>
                  <a:srgbClr val="33CC33"/>
                </a:solidFill>
                <a:latin typeface="Rockwell Condensed" panose="02060603050405020104" pitchFamily="18" charset="0"/>
              </a:rPr>
              <a:t>Travel</a:t>
            </a:r>
          </a:p>
          <a:p>
            <a:r>
              <a:rPr lang="en-US" sz="3000" dirty="0">
                <a:solidFill>
                  <a:srgbClr val="33CC33"/>
                </a:solidFill>
                <a:latin typeface="Rockwell Condensed" panose="02060603050405020104" pitchFamily="18" charset="0"/>
              </a:rPr>
              <a:t>Exciting</a:t>
            </a:r>
          </a:p>
          <a:p>
            <a:r>
              <a:rPr lang="en-US" sz="3000" dirty="0">
                <a:solidFill>
                  <a:srgbClr val="33CC33"/>
                </a:solidFill>
                <a:latin typeface="Rockwell Condensed" panose="02060603050405020104" pitchFamily="18" charset="0"/>
              </a:rPr>
              <a:t>Successful</a:t>
            </a:r>
          </a:p>
          <a:p>
            <a:r>
              <a:rPr lang="en-US" sz="3000" dirty="0">
                <a:solidFill>
                  <a:srgbClr val="33CC33"/>
                </a:solidFill>
                <a:latin typeface="Rockwell Condensed" panose="02060603050405020104" pitchFamily="18" charset="0"/>
              </a:rPr>
              <a:t>Volunteer</a:t>
            </a:r>
          </a:p>
          <a:p>
            <a:r>
              <a:rPr lang="en-US" sz="3000" dirty="0">
                <a:solidFill>
                  <a:srgbClr val="33CC33"/>
                </a:solidFill>
                <a:latin typeface="Rockwell Condensed" panose="02060603050405020104" pitchFamily="18" charset="0"/>
              </a:rPr>
              <a:t>Easy</a:t>
            </a:r>
          </a:p>
          <a:p>
            <a:r>
              <a:rPr lang="en-US" sz="3000" dirty="0">
                <a:solidFill>
                  <a:srgbClr val="33CC33"/>
                </a:solidFill>
                <a:latin typeface="Rockwell Condensed" panose="02060603050405020104" pitchFamily="18" charset="0"/>
              </a:rPr>
              <a:t>Relaxing</a:t>
            </a:r>
          </a:p>
          <a:p>
            <a:endParaRPr lang="en-US" sz="3000" dirty="0"/>
          </a:p>
          <a:p>
            <a:endParaRPr lang="en-US" sz="3200" dirty="0"/>
          </a:p>
        </p:txBody>
      </p:sp>
    </p:spTree>
    <p:extLst>
      <p:ext uri="{BB962C8B-B14F-4D97-AF65-F5344CB8AC3E}">
        <p14:creationId xmlns:p14="http://schemas.microsoft.com/office/powerpoint/2010/main" val="107060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3" name="Picture 2" descr="shutterstock_10651144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951"/>
            <a:ext cx="9220200" cy="6351325"/>
          </a:xfrm>
          <a:prstGeom prst="rect">
            <a:avLst/>
          </a:prstGeom>
        </p:spPr>
      </p:pic>
      <p:sp>
        <p:nvSpPr>
          <p:cNvPr id="5" name="Text Placeholder 4"/>
          <p:cNvSpPr>
            <a:spLocks noGrp="1"/>
          </p:cNvSpPr>
          <p:nvPr>
            <p:ph type="body" idx="1"/>
          </p:nvPr>
        </p:nvSpPr>
        <p:spPr>
          <a:xfrm>
            <a:off x="762000" y="895350"/>
            <a:ext cx="7772400" cy="3200400"/>
          </a:xfrm>
        </p:spPr>
        <p:txBody>
          <a:bodyPr>
            <a:normAutofit lnSpcReduction="10000"/>
          </a:bodyPr>
          <a:lstStyle/>
          <a:p>
            <a:r>
              <a:rPr lang="en-US" sz="11500" dirty="0">
                <a:solidFill>
                  <a:srgbClr val="FFC000"/>
                </a:solidFill>
                <a:latin typeface="Britannic Bold" panose="020B0903060703020204" pitchFamily="34" charset="0"/>
              </a:rPr>
              <a:t>1</a:t>
            </a:r>
          </a:p>
          <a:p>
            <a:r>
              <a:rPr lang="en-US" sz="5400" dirty="0">
                <a:solidFill>
                  <a:srgbClr val="FFC000"/>
                </a:solidFill>
                <a:latin typeface="Broadway" panose="04040905080B02020502" pitchFamily="82" charset="0"/>
              </a:rPr>
              <a:t>Decide what you want from life.</a:t>
            </a:r>
          </a:p>
        </p:txBody>
      </p:sp>
    </p:spTree>
    <p:extLst>
      <p:ext uri="{BB962C8B-B14F-4D97-AF65-F5344CB8AC3E}">
        <p14:creationId xmlns:p14="http://schemas.microsoft.com/office/powerpoint/2010/main" val="396306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Folded Corner 1"/>
          <p:cNvSpPr/>
          <p:nvPr/>
        </p:nvSpPr>
        <p:spPr>
          <a:xfrm>
            <a:off x="3394362" y="200890"/>
            <a:ext cx="1939637" cy="191365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Education</a:t>
            </a:r>
          </a:p>
        </p:txBody>
      </p:sp>
      <p:sp>
        <p:nvSpPr>
          <p:cNvPr id="5" name="Folded Corner 4"/>
          <p:cNvSpPr/>
          <p:nvPr/>
        </p:nvSpPr>
        <p:spPr>
          <a:xfrm>
            <a:off x="682336" y="2876550"/>
            <a:ext cx="2060864" cy="2057400"/>
          </a:xfrm>
          <a:prstGeom prst="foldedCorne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Physical</a:t>
            </a:r>
          </a:p>
        </p:txBody>
      </p:sp>
      <p:sp>
        <p:nvSpPr>
          <p:cNvPr id="6" name="Folded Corner 5"/>
          <p:cNvSpPr/>
          <p:nvPr/>
        </p:nvSpPr>
        <p:spPr>
          <a:xfrm>
            <a:off x="3276600" y="2876550"/>
            <a:ext cx="1967345" cy="1981200"/>
          </a:xfrm>
          <a:prstGeom prst="foldedCorner">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Financial</a:t>
            </a:r>
          </a:p>
        </p:txBody>
      </p:sp>
      <p:sp>
        <p:nvSpPr>
          <p:cNvPr id="7" name="Folded Corner 6"/>
          <p:cNvSpPr/>
          <p:nvPr/>
        </p:nvSpPr>
        <p:spPr>
          <a:xfrm>
            <a:off x="6217227" y="2876550"/>
            <a:ext cx="2133600" cy="1981200"/>
          </a:xfrm>
          <a:prstGeom prst="foldedCorne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Joy</a:t>
            </a:r>
          </a:p>
        </p:txBody>
      </p:sp>
      <p:sp>
        <p:nvSpPr>
          <p:cNvPr id="8" name="Folded Corner 7"/>
          <p:cNvSpPr/>
          <p:nvPr/>
        </p:nvSpPr>
        <p:spPr>
          <a:xfrm>
            <a:off x="6400800" y="209550"/>
            <a:ext cx="1981200" cy="1905000"/>
          </a:xfrm>
          <a:prstGeom prst="foldedCorner">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a:t>Creative</a:t>
            </a:r>
          </a:p>
        </p:txBody>
      </p:sp>
      <p:sp>
        <p:nvSpPr>
          <p:cNvPr id="4" name="Folded Corner 3"/>
          <p:cNvSpPr/>
          <p:nvPr/>
        </p:nvSpPr>
        <p:spPr>
          <a:xfrm>
            <a:off x="685800" y="209550"/>
            <a:ext cx="1905000" cy="1905000"/>
          </a:xfrm>
          <a:prstGeom prst="foldedCorner">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a:t>Career</a:t>
            </a:r>
          </a:p>
        </p:txBody>
      </p:sp>
    </p:spTree>
    <p:extLst>
      <p:ext uri="{BB962C8B-B14F-4D97-AF65-F5344CB8AC3E}">
        <p14:creationId xmlns:p14="http://schemas.microsoft.com/office/powerpoint/2010/main" val="1099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descr="shutterstock_24179796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148" y="-1319893"/>
            <a:ext cx="9713348" cy="6463393"/>
          </a:xfrm>
          <a:prstGeom prst="rect">
            <a:avLst/>
          </a:prstGeom>
        </p:spPr>
      </p:pic>
      <p:sp>
        <p:nvSpPr>
          <p:cNvPr id="4" name="Rectangle 3"/>
          <p:cNvSpPr/>
          <p:nvPr/>
        </p:nvSpPr>
        <p:spPr>
          <a:xfrm>
            <a:off x="-32117" y="1047750"/>
            <a:ext cx="9144000" cy="2571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dirty="0">
                <a:solidFill>
                  <a:srgbClr val="FFFF00"/>
                </a:solidFill>
                <a:latin typeface="Rockwell Extra Bold" panose="02060903040505020403" pitchFamily="18" charset="0"/>
              </a:rPr>
              <a:t>2</a:t>
            </a:r>
            <a:r>
              <a:rPr lang="en-US" sz="7200" dirty="0">
                <a:solidFill>
                  <a:srgbClr val="33CC33"/>
                </a:solidFill>
                <a:latin typeface="Britannic Bold" panose="020B0903060703020204" pitchFamily="34" charset="0"/>
              </a:rPr>
              <a:t> </a:t>
            </a:r>
          </a:p>
          <a:p>
            <a:pPr algn="ctr"/>
            <a:r>
              <a:rPr lang="en-US" sz="6000" dirty="0">
                <a:solidFill>
                  <a:srgbClr val="FFFF00"/>
                </a:solidFill>
                <a:latin typeface="Rockwell" panose="02060603020205020403" pitchFamily="18" charset="0"/>
              </a:rPr>
              <a:t>Develop healthy relationships.</a:t>
            </a:r>
          </a:p>
        </p:txBody>
      </p:sp>
    </p:spTree>
    <p:extLst>
      <p:ext uri="{BB962C8B-B14F-4D97-AF65-F5344CB8AC3E}">
        <p14:creationId xmlns:p14="http://schemas.microsoft.com/office/powerpoint/2010/main" val="821641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utterstock_373713031.jpg"/>
          <p:cNvPicPr>
            <a:picLocks noChangeAspect="1"/>
          </p:cNvPicPr>
          <p:nvPr/>
        </p:nvPicPr>
        <p:blipFill rotWithShape="1">
          <a:blip r:embed="rId3" cstate="print">
            <a:extLst>
              <a:ext uri="{28A0092B-C50C-407E-A947-70E740481C1C}">
                <a14:useLocalDpi xmlns:a14="http://schemas.microsoft.com/office/drawing/2010/main" val="0"/>
              </a:ext>
            </a:extLst>
          </a:blip>
          <a:srcRect l="-1" r="40350"/>
          <a:stretch/>
        </p:blipFill>
        <p:spPr>
          <a:xfrm>
            <a:off x="-228600" y="0"/>
            <a:ext cx="9525000" cy="5238750"/>
          </a:xfrm>
          <a:prstGeom prst="rect">
            <a:avLst/>
          </a:prstGeom>
        </p:spPr>
      </p:pic>
      <p:sp>
        <p:nvSpPr>
          <p:cNvPr id="2" name="Title 1"/>
          <p:cNvSpPr>
            <a:spLocks noGrp="1"/>
          </p:cNvSpPr>
          <p:nvPr>
            <p:ph type="ctrTitle"/>
          </p:nvPr>
        </p:nvSpPr>
        <p:spPr>
          <a:xfrm>
            <a:off x="647387" y="255014"/>
            <a:ext cx="7772400" cy="1102519"/>
          </a:xfrm>
        </p:spPr>
        <p:txBody>
          <a:bodyPr>
            <a:normAutofit fontScale="90000"/>
          </a:bodyPr>
          <a:lstStyle/>
          <a:p>
            <a:r>
              <a:rPr lang="en-US" dirty="0">
                <a:latin typeface="Rockwell" panose="02060603020205020403" pitchFamily="18" charset="0"/>
              </a:rPr>
              <a:t>Who do we have relationships with in our lives?</a:t>
            </a:r>
          </a:p>
        </p:txBody>
      </p:sp>
      <p:sp>
        <p:nvSpPr>
          <p:cNvPr id="5" name="TextBox 4"/>
          <p:cNvSpPr txBox="1"/>
          <p:nvPr/>
        </p:nvSpPr>
        <p:spPr>
          <a:xfrm>
            <a:off x="1089250" y="1504950"/>
            <a:ext cx="6965497" cy="1323439"/>
          </a:xfrm>
          <a:prstGeom prst="rect">
            <a:avLst/>
          </a:prstGeom>
          <a:noFill/>
        </p:spPr>
        <p:txBody>
          <a:bodyPr wrap="none" rtlCol="0">
            <a:spAutoFit/>
          </a:bodyPr>
          <a:lstStyle/>
          <a:p>
            <a:r>
              <a:rPr lang="en-US" sz="4000" dirty="0">
                <a:solidFill>
                  <a:srgbClr val="33CC33"/>
                </a:solidFill>
                <a:latin typeface="Rockwell" panose="02060603020205020403" pitchFamily="18" charset="0"/>
              </a:rPr>
              <a:t>What are some qualities that </a:t>
            </a:r>
          </a:p>
          <a:p>
            <a:r>
              <a:rPr lang="en-US" sz="4000" dirty="0">
                <a:solidFill>
                  <a:srgbClr val="33CC33"/>
                </a:solidFill>
                <a:latin typeface="Rockwell" panose="02060603020205020403" pitchFamily="18" charset="0"/>
              </a:rPr>
              <a:t>make relationships healthy?</a:t>
            </a:r>
          </a:p>
        </p:txBody>
      </p:sp>
    </p:spTree>
    <p:extLst>
      <p:ext uri="{BB962C8B-B14F-4D97-AF65-F5344CB8AC3E}">
        <p14:creationId xmlns:p14="http://schemas.microsoft.com/office/powerpoint/2010/main" val="190750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0392" y="2571750"/>
            <a:ext cx="9154391"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709" y="3362325"/>
            <a:ext cx="8229600" cy="857250"/>
          </a:xfrm>
        </p:spPr>
        <p:txBody>
          <a:bodyPr>
            <a:noAutofit/>
          </a:bodyPr>
          <a:lstStyle/>
          <a:p>
            <a:pPr algn="l"/>
            <a:r>
              <a:rPr lang="en-US" sz="6000" b="1" dirty="0">
                <a:solidFill>
                  <a:srgbClr val="0070C0"/>
                </a:solidFill>
                <a:latin typeface="Rockwell Extra Bold" panose="02060903040505020403" pitchFamily="18" charset="0"/>
              </a:rPr>
              <a:t>3</a:t>
            </a:r>
            <a:br>
              <a:rPr lang="en-US" sz="6000" b="1" dirty="0"/>
            </a:br>
            <a:r>
              <a:rPr lang="en-US" sz="6000" dirty="0">
                <a:solidFill>
                  <a:srgbClr val="0070C0"/>
                </a:solidFill>
                <a:latin typeface="Rockwell" panose="02060603020205020403" pitchFamily="18" charset="0"/>
              </a:rPr>
              <a:t>Make a Reproductive </a:t>
            </a:r>
            <a:br>
              <a:rPr lang="en-US" sz="6000" dirty="0">
                <a:solidFill>
                  <a:srgbClr val="0070C0"/>
                </a:solidFill>
                <a:latin typeface="Rockwell" panose="02060603020205020403" pitchFamily="18" charset="0"/>
              </a:rPr>
            </a:br>
            <a:r>
              <a:rPr lang="en-US" sz="6000" dirty="0">
                <a:solidFill>
                  <a:srgbClr val="0070C0"/>
                </a:solidFill>
                <a:latin typeface="Rockwell" panose="02060603020205020403" pitchFamily="18" charset="0"/>
              </a:rPr>
              <a:t>Life Plan.</a:t>
            </a:r>
          </a:p>
        </p:txBody>
      </p:sp>
    </p:spTree>
    <p:extLst>
      <p:ext uri="{BB962C8B-B14F-4D97-AF65-F5344CB8AC3E}">
        <p14:creationId xmlns:p14="http://schemas.microsoft.com/office/powerpoint/2010/main" val="87171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03" y="133350"/>
            <a:ext cx="8653597" cy="990600"/>
          </a:xfrm>
        </p:spPr>
        <p:txBody>
          <a:bodyPr/>
          <a:lstStyle/>
          <a:p>
            <a:r>
              <a:rPr lang="en-US" dirty="0">
                <a:solidFill>
                  <a:srgbClr val="FFC000"/>
                </a:solidFill>
                <a:latin typeface="Aharoni" panose="02010803020104030203" pitchFamily="2" charset="-79"/>
                <a:cs typeface="Aharoni" panose="02010803020104030203" pitchFamily="2" charset="-79"/>
              </a:rPr>
              <a:t>Your Lifeline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4132823" y="2117311"/>
            <a:ext cx="4724399" cy="1255242"/>
          </a:xfrm>
          <a:scene3d>
            <a:camera prst="orthographicFront">
              <a:rot lat="0" lon="21299999" rev="0"/>
            </a:camera>
            <a:lightRig rig="threePt" dir="t"/>
          </a:scene3d>
        </p:spPr>
      </p:pic>
      <p:sp>
        <p:nvSpPr>
          <p:cNvPr id="5" name="TextBox 4"/>
          <p:cNvSpPr txBox="1"/>
          <p:nvPr/>
        </p:nvSpPr>
        <p:spPr>
          <a:xfrm>
            <a:off x="2433186" y="3767297"/>
            <a:ext cx="3461717" cy="461665"/>
          </a:xfrm>
          <a:prstGeom prst="rect">
            <a:avLst/>
          </a:prstGeom>
          <a:noFill/>
        </p:spPr>
        <p:txBody>
          <a:bodyPr wrap="none" rtlCol="0">
            <a:spAutoFit/>
          </a:bodyPr>
          <a:lstStyle/>
          <a:p>
            <a:r>
              <a:rPr lang="en-US" sz="2400" dirty="0">
                <a:solidFill>
                  <a:srgbClr val="FF0000"/>
                </a:solidFill>
              </a:rPr>
              <a:t>Put your current age here.</a:t>
            </a:r>
          </a:p>
        </p:txBody>
      </p:sp>
      <p:cxnSp>
        <p:nvCxnSpPr>
          <p:cNvPr id="7" name="Straight Arrow Connector 6"/>
          <p:cNvCxnSpPr/>
          <p:nvPr/>
        </p:nvCxnSpPr>
        <p:spPr>
          <a:xfrm>
            <a:off x="5780846" y="3998130"/>
            <a:ext cx="457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3365" y="1359977"/>
            <a:ext cx="2619563" cy="1200329"/>
          </a:xfrm>
          <a:prstGeom prst="rect">
            <a:avLst/>
          </a:prstGeom>
          <a:noFill/>
        </p:spPr>
        <p:txBody>
          <a:bodyPr wrap="none" rtlCol="0">
            <a:spAutoFit/>
          </a:bodyPr>
          <a:lstStyle/>
          <a:p>
            <a:r>
              <a:rPr lang="en-US" sz="2400" dirty="0">
                <a:solidFill>
                  <a:srgbClr val="FF0000"/>
                </a:solidFill>
              </a:rPr>
              <a:t>Now, number </a:t>
            </a:r>
          </a:p>
          <a:p>
            <a:r>
              <a:rPr lang="en-US" sz="2400" dirty="0">
                <a:solidFill>
                  <a:srgbClr val="FF0000"/>
                </a:solidFill>
              </a:rPr>
              <a:t>all the way up. </a:t>
            </a:r>
          </a:p>
          <a:p>
            <a:r>
              <a:rPr lang="en-US" sz="2400" dirty="0">
                <a:solidFill>
                  <a:srgbClr val="FF0000"/>
                </a:solidFill>
              </a:rPr>
              <a:t>This is your Lifeline.</a:t>
            </a:r>
          </a:p>
        </p:txBody>
      </p:sp>
      <p:sp>
        <p:nvSpPr>
          <p:cNvPr id="9" name="TextBox 8"/>
          <p:cNvSpPr txBox="1"/>
          <p:nvPr/>
        </p:nvSpPr>
        <p:spPr>
          <a:xfrm>
            <a:off x="533400" y="1123950"/>
            <a:ext cx="5408725" cy="738664"/>
          </a:xfrm>
          <a:prstGeom prst="rect">
            <a:avLst/>
          </a:prstGeom>
          <a:noFill/>
        </p:spPr>
        <p:txBody>
          <a:bodyPr wrap="none" rtlCol="0">
            <a:spAutoFit/>
          </a:bodyPr>
          <a:lstStyle/>
          <a:p>
            <a:r>
              <a:rPr lang="en-US" sz="2400" dirty="0"/>
              <a:t>Let’s add some milestones to your lifeline</a:t>
            </a:r>
            <a:r>
              <a:rPr lang="en-US" dirty="0"/>
              <a:t>:</a:t>
            </a:r>
          </a:p>
          <a:p>
            <a:endParaRPr lang="en-US" dirty="0"/>
          </a:p>
        </p:txBody>
      </p:sp>
      <p:sp>
        <p:nvSpPr>
          <p:cNvPr id="10" name="TextBox 9"/>
          <p:cNvSpPr txBox="1"/>
          <p:nvPr/>
        </p:nvSpPr>
        <p:spPr>
          <a:xfrm>
            <a:off x="99983" y="1585615"/>
            <a:ext cx="4226926" cy="369332"/>
          </a:xfrm>
          <a:prstGeom prst="rect">
            <a:avLst/>
          </a:prstGeom>
          <a:noFill/>
        </p:spPr>
        <p:txBody>
          <a:bodyPr wrap="none" rtlCol="0">
            <a:spAutoFit/>
          </a:bodyPr>
          <a:lstStyle/>
          <a:p>
            <a:r>
              <a:rPr lang="en-US" dirty="0"/>
              <a:t>Age when you will get your driver’s license.</a:t>
            </a:r>
          </a:p>
        </p:txBody>
      </p:sp>
      <p:sp>
        <p:nvSpPr>
          <p:cNvPr id="11" name="TextBox 10"/>
          <p:cNvSpPr txBox="1"/>
          <p:nvPr/>
        </p:nvSpPr>
        <p:spPr>
          <a:xfrm>
            <a:off x="1219200" y="3224517"/>
            <a:ext cx="3980449" cy="369332"/>
          </a:xfrm>
          <a:prstGeom prst="rect">
            <a:avLst/>
          </a:prstGeom>
          <a:noFill/>
        </p:spPr>
        <p:txBody>
          <a:bodyPr wrap="none" rtlCol="0">
            <a:spAutoFit/>
          </a:bodyPr>
          <a:lstStyle/>
          <a:p>
            <a:r>
              <a:rPr lang="en-US" dirty="0"/>
              <a:t>Age when you will finish your education.</a:t>
            </a:r>
          </a:p>
        </p:txBody>
      </p:sp>
      <p:sp>
        <p:nvSpPr>
          <p:cNvPr id="12" name="TextBox 11"/>
          <p:cNvSpPr txBox="1"/>
          <p:nvPr/>
        </p:nvSpPr>
        <p:spPr>
          <a:xfrm>
            <a:off x="1430757" y="2144808"/>
            <a:ext cx="4463017" cy="369332"/>
          </a:xfrm>
          <a:prstGeom prst="rect">
            <a:avLst/>
          </a:prstGeom>
          <a:noFill/>
        </p:spPr>
        <p:txBody>
          <a:bodyPr wrap="none" rtlCol="0">
            <a:spAutoFit/>
          </a:bodyPr>
          <a:lstStyle/>
          <a:p>
            <a:r>
              <a:rPr lang="en-US" dirty="0"/>
              <a:t>Age when you will graduate from high school.</a:t>
            </a:r>
          </a:p>
        </p:txBody>
      </p:sp>
      <p:sp>
        <p:nvSpPr>
          <p:cNvPr id="13" name="TextBox 12"/>
          <p:cNvSpPr txBox="1"/>
          <p:nvPr/>
        </p:nvSpPr>
        <p:spPr>
          <a:xfrm>
            <a:off x="137706" y="2456430"/>
            <a:ext cx="3531288" cy="646331"/>
          </a:xfrm>
          <a:prstGeom prst="rect">
            <a:avLst/>
          </a:prstGeom>
          <a:noFill/>
        </p:spPr>
        <p:txBody>
          <a:bodyPr wrap="none" rtlCol="0">
            <a:spAutoFit/>
          </a:bodyPr>
          <a:lstStyle/>
          <a:p>
            <a:r>
              <a:rPr lang="en-US" dirty="0"/>
              <a:t>Age when you will move</a:t>
            </a:r>
          </a:p>
          <a:p>
            <a:r>
              <a:rPr lang="en-US" dirty="0"/>
              <a:t> into your own house or apartment.</a:t>
            </a:r>
          </a:p>
        </p:txBody>
      </p:sp>
      <p:sp>
        <p:nvSpPr>
          <p:cNvPr id="15" name="TextBox 14"/>
          <p:cNvSpPr txBox="1"/>
          <p:nvPr/>
        </p:nvSpPr>
        <p:spPr>
          <a:xfrm>
            <a:off x="1723994" y="4617390"/>
            <a:ext cx="3466911" cy="369332"/>
          </a:xfrm>
          <a:prstGeom prst="rect">
            <a:avLst/>
          </a:prstGeom>
          <a:noFill/>
        </p:spPr>
        <p:txBody>
          <a:bodyPr wrap="none" rtlCol="0">
            <a:spAutoFit/>
          </a:bodyPr>
          <a:lstStyle/>
          <a:p>
            <a:r>
              <a:rPr lang="en-US" dirty="0"/>
              <a:t>Age when you have your first child.</a:t>
            </a:r>
          </a:p>
        </p:txBody>
      </p:sp>
      <p:sp>
        <p:nvSpPr>
          <p:cNvPr id="16" name="TextBox 15"/>
          <p:cNvSpPr txBox="1"/>
          <p:nvPr/>
        </p:nvSpPr>
        <p:spPr>
          <a:xfrm>
            <a:off x="228600" y="4238398"/>
            <a:ext cx="5257080" cy="369332"/>
          </a:xfrm>
          <a:prstGeom prst="rect">
            <a:avLst/>
          </a:prstGeom>
          <a:noFill/>
        </p:spPr>
        <p:txBody>
          <a:bodyPr wrap="none" rtlCol="0">
            <a:spAutoFit/>
          </a:bodyPr>
          <a:lstStyle/>
          <a:p>
            <a:r>
              <a:rPr lang="en-US" dirty="0"/>
              <a:t>Age when you have a serious, committed relationship.</a:t>
            </a:r>
          </a:p>
        </p:txBody>
      </p:sp>
      <p:sp>
        <p:nvSpPr>
          <p:cNvPr id="17" name="TextBox 16"/>
          <p:cNvSpPr txBox="1"/>
          <p:nvPr/>
        </p:nvSpPr>
        <p:spPr>
          <a:xfrm>
            <a:off x="6574450" y="3224517"/>
            <a:ext cx="2569550" cy="369332"/>
          </a:xfrm>
          <a:prstGeom prst="rect">
            <a:avLst/>
          </a:prstGeom>
          <a:noFill/>
        </p:spPr>
        <p:txBody>
          <a:bodyPr wrap="none" rtlCol="0">
            <a:spAutoFit/>
          </a:bodyPr>
          <a:lstStyle/>
          <a:p>
            <a:r>
              <a:rPr lang="en-US" dirty="0"/>
              <a:t>Add your own milestone!</a:t>
            </a:r>
          </a:p>
        </p:txBody>
      </p:sp>
      <p:sp>
        <p:nvSpPr>
          <p:cNvPr id="18" name="TextBox 17"/>
          <p:cNvSpPr txBox="1"/>
          <p:nvPr/>
        </p:nvSpPr>
        <p:spPr>
          <a:xfrm>
            <a:off x="6634804" y="3813463"/>
            <a:ext cx="2341218" cy="646331"/>
          </a:xfrm>
          <a:prstGeom prst="rect">
            <a:avLst/>
          </a:prstGeom>
          <a:noFill/>
        </p:spPr>
        <p:txBody>
          <a:bodyPr wrap="none" rtlCol="0">
            <a:spAutoFit/>
          </a:bodyPr>
          <a:lstStyle/>
          <a:p>
            <a:r>
              <a:rPr lang="en-US" dirty="0"/>
              <a:t>Place a star shape </a:t>
            </a:r>
          </a:p>
          <a:p>
            <a:r>
              <a:rPr lang="en-US" dirty="0"/>
              <a:t>anywhere on your line.</a:t>
            </a:r>
          </a:p>
        </p:txBody>
      </p:sp>
      <p:sp>
        <p:nvSpPr>
          <p:cNvPr id="19" name="5-Point Star 18"/>
          <p:cNvSpPr/>
          <p:nvPr/>
        </p:nvSpPr>
        <p:spPr>
          <a:xfrm>
            <a:off x="7776559" y="4362203"/>
            <a:ext cx="609600" cy="5999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69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additive="base">
                                        <p:cTn id="1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heel(1)">
                                      <p:cBhvr>
                                        <p:cTn id="58" dur="2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P spid="17" grpId="0"/>
      <p:bldP spid="18" grpId="0"/>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TotalTime>
  <Words>533</Words>
  <Application>Microsoft Office PowerPoint</Application>
  <PresentationFormat>On-screen Show (16:9)</PresentationFormat>
  <Paragraphs>95</Paragraphs>
  <Slides>16</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Aharoni</vt:lpstr>
      <vt:lpstr>Arial</vt:lpstr>
      <vt:lpstr>Arial Rounded MT Bold</vt:lpstr>
      <vt:lpstr>Britannic Bold</vt:lpstr>
      <vt:lpstr>Broadway</vt:lpstr>
      <vt:lpstr>Calibri</vt:lpstr>
      <vt:lpstr>Calibri Light</vt:lpstr>
      <vt:lpstr>Rockwell</vt:lpstr>
      <vt:lpstr>Rockwell Condensed</vt:lpstr>
      <vt:lpstr>Rockwell Extra Bold</vt:lpstr>
      <vt:lpstr>Office Theme</vt:lpstr>
      <vt:lpstr>PowerPoint Presentation</vt:lpstr>
      <vt:lpstr>PowerPoint Presentation</vt:lpstr>
      <vt:lpstr>Circle all the words that will describe your life when you’re 21.</vt:lpstr>
      <vt:lpstr>PowerPoint Presentation</vt:lpstr>
      <vt:lpstr>PowerPoint Presentation</vt:lpstr>
      <vt:lpstr>PowerPoint Presentation</vt:lpstr>
      <vt:lpstr>Who do we have relationships with in our lives?</vt:lpstr>
      <vt:lpstr>3 Make a Reproductive  Life Plan.</vt:lpstr>
      <vt:lpstr>Your Lifeline</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Children &amp; Familes First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Mindler, Philinda</dc:creator>
  <cp:lastModifiedBy>Jennifer Lee</cp:lastModifiedBy>
  <cp:revision>67</cp:revision>
  <dcterms:created xsi:type="dcterms:W3CDTF">2016-04-01T17:54:24Z</dcterms:created>
  <dcterms:modified xsi:type="dcterms:W3CDTF">2016-12-12T19:39:33Z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