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1" r:id="rId6"/>
    <p:sldId id="271" r:id="rId7"/>
    <p:sldId id="270" r:id="rId8"/>
    <p:sldId id="273" r:id="rId9"/>
    <p:sldId id="262" r:id="rId10"/>
    <p:sldId id="264" r:id="rId11"/>
    <p:sldId id="274" r:id="rId12"/>
    <p:sldId id="265" r:id="rId13"/>
    <p:sldId id="263" r:id="rId14"/>
    <p:sldId id="266" r:id="rId15"/>
    <p:sldId id="268" r:id="rId16"/>
    <p:sldId id="269" r:id="rId17"/>
    <p:sldId id="256"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8" d="100"/>
          <a:sy n="118" d="100"/>
        </p:scale>
        <p:origin x="-148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A53A31-1EA1-7E4D-9D55-D0D49D41F39C}" type="datetimeFigureOut">
              <a:rPr lang="en-US" smtClean="0"/>
              <a:t>3/29/17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7E117-3ED7-114B-859D-407788C2337E}" type="slidenum">
              <a:rPr lang="en-US" smtClean="0"/>
              <a:t>‹#›</a:t>
            </a:fld>
            <a:endParaRPr lang="en-US"/>
          </a:p>
        </p:txBody>
      </p:sp>
    </p:spTree>
    <p:extLst>
      <p:ext uri="{BB962C8B-B14F-4D97-AF65-F5344CB8AC3E}">
        <p14:creationId xmlns:p14="http://schemas.microsoft.com/office/powerpoint/2010/main" val="1785248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A53A31-1EA1-7E4D-9D55-D0D49D41F39C}" type="datetimeFigureOut">
              <a:rPr lang="en-US" smtClean="0"/>
              <a:t>3/29/17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7E117-3ED7-114B-859D-407788C2337E}" type="slidenum">
              <a:rPr lang="en-US" smtClean="0"/>
              <a:t>‹#›</a:t>
            </a:fld>
            <a:endParaRPr lang="en-US"/>
          </a:p>
        </p:txBody>
      </p:sp>
    </p:spTree>
    <p:extLst>
      <p:ext uri="{BB962C8B-B14F-4D97-AF65-F5344CB8AC3E}">
        <p14:creationId xmlns:p14="http://schemas.microsoft.com/office/powerpoint/2010/main" val="3778198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A53A31-1EA1-7E4D-9D55-D0D49D41F39C}" type="datetimeFigureOut">
              <a:rPr lang="en-US" smtClean="0"/>
              <a:t>3/29/17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7E117-3ED7-114B-859D-407788C2337E}" type="slidenum">
              <a:rPr lang="en-US" smtClean="0"/>
              <a:t>‹#›</a:t>
            </a:fld>
            <a:endParaRPr lang="en-US"/>
          </a:p>
        </p:txBody>
      </p:sp>
    </p:spTree>
    <p:extLst>
      <p:ext uri="{BB962C8B-B14F-4D97-AF65-F5344CB8AC3E}">
        <p14:creationId xmlns:p14="http://schemas.microsoft.com/office/powerpoint/2010/main" val="3716104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A53A31-1EA1-7E4D-9D55-D0D49D41F39C}" type="datetimeFigureOut">
              <a:rPr lang="en-US" smtClean="0"/>
              <a:t>3/29/17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7E117-3ED7-114B-859D-407788C2337E}" type="slidenum">
              <a:rPr lang="en-US" smtClean="0"/>
              <a:t>‹#›</a:t>
            </a:fld>
            <a:endParaRPr lang="en-US"/>
          </a:p>
        </p:txBody>
      </p:sp>
    </p:spTree>
    <p:extLst>
      <p:ext uri="{BB962C8B-B14F-4D97-AF65-F5344CB8AC3E}">
        <p14:creationId xmlns:p14="http://schemas.microsoft.com/office/powerpoint/2010/main" val="4021307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A53A31-1EA1-7E4D-9D55-D0D49D41F39C}" type="datetimeFigureOut">
              <a:rPr lang="en-US" smtClean="0"/>
              <a:t>3/29/17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7E117-3ED7-114B-859D-407788C2337E}" type="slidenum">
              <a:rPr lang="en-US" smtClean="0"/>
              <a:t>‹#›</a:t>
            </a:fld>
            <a:endParaRPr lang="en-US"/>
          </a:p>
        </p:txBody>
      </p:sp>
    </p:spTree>
    <p:extLst>
      <p:ext uri="{BB962C8B-B14F-4D97-AF65-F5344CB8AC3E}">
        <p14:creationId xmlns:p14="http://schemas.microsoft.com/office/powerpoint/2010/main" val="1566864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A53A31-1EA1-7E4D-9D55-D0D49D41F39C}" type="datetimeFigureOut">
              <a:rPr lang="en-US" smtClean="0"/>
              <a:t>3/29/17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7E117-3ED7-114B-859D-407788C2337E}" type="slidenum">
              <a:rPr lang="en-US" smtClean="0"/>
              <a:t>‹#›</a:t>
            </a:fld>
            <a:endParaRPr lang="en-US"/>
          </a:p>
        </p:txBody>
      </p:sp>
    </p:spTree>
    <p:extLst>
      <p:ext uri="{BB962C8B-B14F-4D97-AF65-F5344CB8AC3E}">
        <p14:creationId xmlns:p14="http://schemas.microsoft.com/office/powerpoint/2010/main" val="410690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A53A31-1EA1-7E4D-9D55-D0D49D41F39C}" type="datetimeFigureOut">
              <a:rPr lang="en-US" smtClean="0"/>
              <a:t>3/29/17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7E117-3ED7-114B-859D-407788C2337E}" type="slidenum">
              <a:rPr lang="en-US" smtClean="0"/>
              <a:t>‹#›</a:t>
            </a:fld>
            <a:endParaRPr lang="en-US"/>
          </a:p>
        </p:txBody>
      </p:sp>
    </p:spTree>
    <p:extLst>
      <p:ext uri="{BB962C8B-B14F-4D97-AF65-F5344CB8AC3E}">
        <p14:creationId xmlns:p14="http://schemas.microsoft.com/office/powerpoint/2010/main" val="1964941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A53A31-1EA1-7E4D-9D55-D0D49D41F39C}" type="datetimeFigureOut">
              <a:rPr lang="en-US" smtClean="0"/>
              <a:t>3/29/17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7E117-3ED7-114B-859D-407788C2337E}" type="slidenum">
              <a:rPr lang="en-US" smtClean="0"/>
              <a:t>‹#›</a:t>
            </a:fld>
            <a:endParaRPr lang="en-US"/>
          </a:p>
        </p:txBody>
      </p:sp>
    </p:spTree>
    <p:extLst>
      <p:ext uri="{BB962C8B-B14F-4D97-AF65-F5344CB8AC3E}">
        <p14:creationId xmlns:p14="http://schemas.microsoft.com/office/powerpoint/2010/main" val="2112850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A53A31-1EA1-7E4D-9D55-D0D49D41F39C}" type="datetimeFigureOut">
              <a:rPr lang="en-US" smtClean="0"/>
              <a:t>3/29/17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7E117-3ED7-114B-859D-407788C2337E}" type="slidenum">
              <a:rPr lang="en-US" smtClean="0"/>
              <a:t>‹#›</a:t>
            </a:fld>
            <a:endParaRPr lang="en-US"/>
          </a:p>
        </p:txBody>
      </p:sp>
    </p:spTree>
    <p:extLst>
      <p:ext uri="{BB962C8B-B14F-4D97-AF65-F5344CB8AC3E}">
        <p14:creationId xmlns:p14="http://schemas.microsoft.com/office/powerpoint/2010/main" val="284758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A53A31-1EA1-7E4D-9D55-D0D49D41F39C}" type="datetimeFigureOut">
              <a:rPr lang="en-US" smtClean="0"/>
              <a:t>3/29/17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7E117-3ED7-114B-859D-407788C2337E}" type="slidenum">
              <a:rPr lang="en-US" smtClean="0"/>
              <a:t>‹#›</a:t>
            </a:fld>
            <a:endParaRPr lang="en-US"/>
          </a:p>
        </p:txBody>
      </p:sp>
    </p:spTree>
    <p:extLst>
      <p:ext uri="{BB962C8B-B14F-4D97-AF65-F5344CB8AC3E}">
        <p14:creationId xmlns:p14="http://schemas.microsoft.com/office/powerpoint/2010/main" val="24485558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A53A31-1EA1-7E4D-9D55-D0D49D41F39C}" type="datetimeFigureOut">
              <a:rPr lang="en-US" smtClean="0"/>
              <a:t>3/29/17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7E117-3ED7-114B-859D-407788C2337E}" type="slidenum">
              <a:rPr lang="en-US" smtClean="0"/>
              <a:t>‹#›</a:t>
            </a:fld>
            <a:endParaRPr lang="en-US"/>
          </a:p>
        </p:txBody>
      </p:sp>
    </p:spTree>
    <p:extLst>
      <p:ext uri="{BB962C8B-B14F-4D97-AF65-F5344CB8AC3E}">
        <p14:creationId xmlns:p14="http://schemas.microsoft.com/office/powerpoint/2010/main" val="2395624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A53A31-1EA1-7E4D-9D55-D0D49D41F39C}" type="datetimeFigureOut">
              <a:rPr lang="en-US" smtClean="0"/>
              <a:t>3/29/17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7E117-3ED7-114B-859D-407788C2337E}" type="slidenum">
              <a:rPr lang="en-US" smtClean="0"/>
              <a:t>‹#›</a:t>
            </a:fld>
            <a:endParaRPr lang="en-US"/>
          </a:p>
        </p:txBody>
      </p:sp>
    </p:spTree>
    <p:extLst>
      <p:ext uri="{BB962C8B-B14F-4D97-AF65-F5344CB8AC3E}">
        <p14:creationId xmlns:p14="http://schemas.microsoft.com/office/powerpoint/2010/main" val="3614501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hyperlink" Target="mailto:khalltrujillo@gmail.com" TargetMode="External"/><Relationship Id="rId4" Type="http://schemas.openxmlformats.org/officeDocument/2006/relationships/image" Target="../media/image2.gif"/><Relationship Id="rId1" Type="http://schemas.openxmlformats.org/officeDocument/2006/relationships/slideLayout" Target="../slideLayouts/slideLayout11.xml"/><Relationship Id="rId2" Type="http://schemas.openxmlformats.org/officeDocument/2006/relationships/hyperlink" Target="http://www.birthingprojectusa.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G_0798"/>
          <p:cNvPicPr>
            <a:picLocks noChangeAspect="1" noChangeArrowheads="1"/>
          </p:cNvPicPr>
          <p:nvPr/>
        </p:nvPicPr>
        <p:blipFill>
          <a:blip r:embed="rId2">
            <a:extLst>
              <a:ext uri="{28A0092B-C50C-407E-A947-70E740481C1C}">
                <a14:useLocalDpi xmlns:a14="http://schemas.microsoft.com/office/drawing/2010/main" val="0"/>
              </a:ext>
            </a:extLst>
          </a:blip>
          <a:srcRect l="1624" r="1624"/>
          <a:stretch>
            <a:fillRect/>
          </a:stretch>
        </p:blipFill>
        <p:spPr>
          <a:xfrm>
            <a:off x="2839142" y="1379269"/>
            <a:ext cx="5670550" cy="39068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2070481" y="5061997"/>
            <a:ext cx="5416634" cy="377678"/>
          </a:xfrm>
          <a:solidFill>
            <a:schemeClr val="bg2">
              <a:lumMod val="90000"/>
            </a:schemeClr>
          </a:solidFill>
          <a:ln>
            <a:solidFill>
              <a:schemeClr val="accent1">
                <a:lumMod val="75000"/>
              </a:schemeClr>
            </a:solidFill>
          </a:ln>
          <a:effectLst/>
        </p:spPr>
        <p:txBody>
          <a:bodyPr>
            <a:normAutofit/>
          </a:bodyPr>
          <a:lstStyle/>
          <a:p>
            <a:r>
              <a:rPr lang="en-US" sz="1600" b="1" dirty="0" smtClean="0">
                <a:solidFill>
                  <a:schemeClr val="tx1"/>
                </a:solidFill>
                <a:latin typeface="Georgia" charset="0"/>
                <a:ea typeface="ＭＳ Ｐゴシック" charset="0"/>
              </a:rPr>
              <a:t>Picking </a:t>
            </a:r>
            <a:r>
              <a:rPr lang="en-US" sz="1600" b="1" dirty="0">
                <a:solidFill>
                  <a:schemeClr val="tx1"/>
                </a:solidFill>
                <a:latin typeface="Georgia" charset="0"/>
                <a:ea typeface="ＭＳ Ｐゴシック" charset="0"/>
              </a:rPr>
              <a:t>up Passengers from Mississippi to Malawi</a:t>
            </a:r>
            <a:endParaRPr lang="en-US" sz="1600" b="1" dirty="0">
              <a:solidFill>
                <a:schemeClr val="tx1"/>
              </a:solidFill>
            </a:endParaRPr>
          </a:p>
        </p:txBody>
      </p:sp>
      <p:sp>
        <p:nvSpPr>
          <p:cNvPr id="4" name="Rectangle 3"/>
          <p:cNvSpPr/>
          <p:nvPr/>
        </p:nvSpPr>
        <p:spPr>
          <a:xfrm>
            <a:off x="3234393" y="5737052"/>
            <a:ext cx="5073425" cy="369332"/>
          </a:xfrm>
          <a:prstGeom prst="rect">
            <a:avLst/>
          </a:prstGeom>
        </p:spPr>
        <p:txBody>
          <a:bodyPr wrap="square">
            <a:spAutoFit/>
          </a:bodyPr>
          <a:lstStyle/>
          <a:p>
            <a:pPr algn="ctr"/>
            <a:r>
              <a:rPr lang="en-US" b="1" dirty="0" smtClean="0">
                <a:latin typeface="Georgia"/>
                <a:cs typeface="Georgia"/>
              </a:rPr>
              <a:t>The Community as a Source of Healing</a:t>
            </a:r>
            <a:endParaRPr lang="en-US" b="1" dirty="0">
              <a:latin typeface="Georgia"/>
              <a:cs typeface="Georgia"/>
            </a:endParaRPr>
          </a:p>
        </p:txBody>
      </p:sp>
      <p:sp>
        <p:nvSpPr>
          <p:cNvPr id="5" name="TextBox 4"/>
          <p:cNvSpPr txBox="1"/>
          <p:nvPr/>
        </p:nvSpPr>
        <p:spPr>
          <a:xfrm>
            <a:off x="3058184" y="451909"/>
            <a:ext cx="4934764" cy="738664"/>
          </a:xfrm>
          <a:prstGeom prst="rect">
            <a:avLst/>
          </a:prstGeom>
          <a:noFill/>
        </p:spPr>
        <p:txBody>
          <a:bodyPr wrap="none" rtlCol="0">
            <a:spAutoFit/>
          </a:bodyPr>
          <a:lstStyle/>
          <a:p>
            <a:pPr algn="ctr"/>
            <a:r>
              <a:rPr lang="en-US" sz="2400" b="1" dirty="0" smtClean="0">
                <a:latin typeface="Georgia"/>
                <a:cs typeface="Georgia"/>
              </a:rPr>
              <a:t>Birthing Project USA</a:t>
            </a:r>
            <a:endParaRPr lang="en-US" sz="2400" b="1" dirty="0">
              <a:latin typeface="Georgia"/>
              <a:cs typeface="Georgia"/>
            </a:endParaRPr>
          </a:p>
          <a:p>
            <a:pPr algn="ctr"/>
            <a:r>
              <a:rPr lang="en-US" b="1" dirty="0" smtClean="0">
                <a:latin typeface="Georgia"/>
                <a:cs typeface="Georgia"/>
              </a:rPr>
              <a:t>The Underground Railroad for New Life</a:t>
            </a:r>
            <a:endParaRPr lang="en-US" b="1" dirty="0">
              <a:latin typeface="Georgia"/>
              <a:cs typeface="Georgia"/>
            </a:endParaRPr>
          </a:p>
        </p:txBody>
      </p:sp>
      <p:pic>
        <p:nvPicPr>
          <p:cNvPr id="9" name="Picture 8" descr="colorwords&amp;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95" y="2203865"/>
            <a:ext cx="2278940" cy="2278940"/>
          </a:xfrm>
          <a:prstGeom prst="rect">
            <a:avLst/>
          </a:prstGeom>
        </p:spPr>
      </p:pic>
    </p:spTree>
    <p:extLst>
      <p:ext uri="{BB962C8B-B14F-4D97-AF65-F5344CB8AC3E}">
        <p14:creationId xmlns:p14="http://schemas.microsoft.com/office/powerpoint/2010/main" val="215535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473545" y="1040074"/>
            <a:ext cx="4275854" cy="1537447"/>
          </a:xfrm>
        </p:spPr>
        <p:txBody>
          <a:bodyPr/>
          <a:lstStyle/>
          <a:p>
            <a:r>
              <a:rPr lang="en-US" sz="2000" dirty="0">
                <a:latin typeface="Georgia" charset="0"/>
                <a:ea typeface="ＭＳ Ｐゴシック" charset="0"/>
              </a:rPr>
              <a:t>Learning from Cuba: </a:t>
            </a:r>
            <a:r>
              <a:rPr lang="en-US" sz="2000" dirty="0" smtClean="0">
                <a:latin typeface="Georgia" charset="0"/>
                <a:ea typeface="ＭＳ Ｐゴシック" charset="0"/>
              </a:rPr>
              <a:t>            Best </a:t>
            </a:r>
            <a:r>
              <a:rPr lang="en-US" sz="2000" dirty="0">
                <a:latin typeface="Georgia" charset="0"/>
                <a:ea typeface="ＭＳ Ｐゴシック" charset="0"/>
              </a:rPr>
              <a:t>country for Black babies to be born</a:t>
            </a:r>
          </a:p>
        </p:txBody>
      </p:sp>
      <p:sp>
        <p:nvSpPr>
          <p:cNvPr id="6" name="Text Placeholder 4"/>
          <p:cNvSpPr>
            <a:spLocks noGrp="1"/>
          </p:cNvSpPr>
          <p:nvPr>
            <p:ph type="body" sz="half" idx="2"/>
          </p:nvPr>
        </p:nvSpPr>
        <p:spPr>
          <a:xfrm>
            <a:off x="721717" y="2737339"/>
            <a:ext cx="4027682" cy="2266929"/>
          </a:xfrm>
        </p:spPr>
        <p:txBody>
          <a:bodyPr/>
          <a:lstStyle/>
          <a:p>
            <a:pPr algn="l"/>
            <a:r>
              <a:rPr lang="en-US" dirty="0" smtClean="0">
                <a:latin typeface="Georgia"/>
                <a:ea typeface="ＭＳ Ｐゴシック" charset="0"/>
                <a:cs typeface="Georgia"/>
              </a:rPr>
              <a:t>A. Universal </a:t>
            </a:r>
            <a:r>
              <a:rPr lang="en-US" dirty="0">
                <a:latin typeface="Georgia"/>
                <a:ea typeface="ＭＳ Ｐゴシック" charset="0"/>
                <a:cs typeface="Georgia"/>
              </a:rPr>
              <a:t>H</a:t>
            </a:r>
            <a:r>
              <a:rPr lang="en-US" dirty="0" smtClean="0">
                <a:latin typeface="Georgia"/>
                <a:ea typeface="ＭＳ Ｐゴシック" charset="0"/>
                <a:cs typeface="Georgia"/>
              </a:rPr>
              <a:t>ealth </a:t>
            </a:r>
            <a:r>
              <a:rPr lang="en-US" dirty="0">
                <a:latin typeface="Georgia"/>
                <a:ea typeface="ＭＳ Ｐゴシック" charset="0"/>
                <a:cs typeface="Georgia"/>
              </a:rPr>
              <a:t>C</a:t>
            </a:r>
            <a:r>
              <a:rPr lang="en-US" dirty="0" smtClean="0">
                <a:latin typeface="Georgia"/>
                <a:ea typeface="ＭＳ Ｐゴシック" charset="0"/>
                <a:cs typeface="Georgia"/>
              </a:rPr>
              <a:t>are </a:t>
            </a:r>
            <a:r>
              <a:rPr lang="en-US" dirty="0">
                <a:latin typeface="Georgia"/>
                <a:ea typeface="ＭＳ Ｐゴシック" charset="0"/>
                <a:cs typeface="Georgia"/>
              </a:rPr>
              <a:t>P</a:t>
            </a:r>
            <a:r>
              <a:rPr lang="en-US" dirty="0" smtClean="0">
                <a:latin typeface="Georgia"/>
                <a:ea typeface="ＭＳ Ｐゴシック" charset="0"/>
                <a:cs typeface="Georgia"/>
              </a:rPr>
              <a:t>rovided   </a:t>
            </a:r>
          </a:p>
          <a:p>
            <a:pPr algn="l"/>
            <a:r>
              <a:rPr lang="en-US" dirty="0" smtClean="0">
                <a:latin typeface="Georgia"/>
                <a:ea typeface="ＭＳ Ｐゴシック" charset="0"/>
                <a:cs typeface="Georgia"/>
              </a:rPr>
              <a:t>     in </a:t>
            </a:r>
            <a:r>
              <a:rPr lang="en-US" dirty="0">
                <a:latin typeface="Georgia"/>
                <a:ea typeface="ＭＳ Ｐゴシック" charset="0"/>
                <a:cs typeface="Georgia"/>
              </a:rPr>
              <a:t>E</a:t>
            </a:r>
            <a:r>
              <a:rPr lang="en-US" dirty="0" smtClean="0">
                <a:latin typeface="Georgia"/>
                <a:ea typeface="ＭＳ Ｐゴシック" charset="0"/>
                <a:cs typeface="Georgia"/>
              </a:rPr>
              <a:t>very </a:t>
            </a:r>
            <a:r>
              <a:rPr lang="en-US" dirty="0">
                <a:latin typeface="Georgia"/>
                <a:ea typeface="ＭＳ Ｐゴシック" charset="0"/>
                <a:cs typeface="Georgia"/>
              </a:rPr>
              <a:t>N</a:t>
            </a:r>
            <a:r>
              <a:rPr lang="en-US" dirty="0" smtClean="0">
                <a:latin typeface="Georgia"/>
                <a:ea typeface="ＭＳ Ｐゴシック" charset="0"/>
                <a:cs typeface="Georgia"/>
              </a:rPr>
              <a:t>eighborhood.</a:t>
            </a:r>
          </a:p>
          <a:p>
            <a:pPr algn="l"/>
            <a:endParaRPr lang="en-US" dirty="0" smtClean="0">
              <a:latin typeface="Georgia"/>
              <a:ea typeface="ＭＳ Ｐゴシック" charset="0"/>
              <a:cs typeface="Georgia"/>
            </a:endParaRPr>
          </a:p>
          <a:p>
            <a:pPr algn="l"/>
            <a:r>
              <a:rPr lang="en-US" dirty="0" smtClean="0">
                <a:latin typeface="Georgia"/>
                <a:ea typeface="ＭＳ Ｐゴシック" charset="0"/>
                <a:cs typeface="Georgia"/>
              </a:rPr>
              <a:t>B. Services </a:t>
            </a:r>
            <a:r>
              <a:rPr lang="en-US" dirty="0">
                <a:latin typeface="Georgia"/>
                <a:ea typeface="ＭＳ Ｐゴシック" charset="0"/>
                <a:cs typeface="Georgia"/>
              </a:rPr>
              <a:t>N</a:t>
            </a:r>
            <a:r>
              <a:rPr lang="en-US" dirty="0" smtClean="0">
                <a:latin typeface="Georgia"/>
                <a:ea typeface="ＭＳ Ｐゴシック" charset="0"/>
                <a:cs typeface="Georgia"/>
              </a:rPr>
              <a:t>ot Eligibility-Based</a:t>
            </a:r>
          </a:p>
          <a:p>
            <a:pPr algn="l"/>
            <a:endParaRPr lang="en-US" dirty="0" smtClean="0">
              <a:latin typeface="Georgia"/>
              <a:ea typeface="ＭＳ Ｐゴシック" charset="0"/>
              <a:cs typeface="Georgia"/>
            </a:endParaRPr>
          </a:p>
          <a:p>
            <a:pPr marL="0" indent="0" algn="l"/>
            <a:r>
              <a:rPr lang="en-US" dirty="0">
                <a:latin typeface="Georgia"/>
                <a:ea typeface="ＭＳ Ｐゴシック" charset="0"/>
                <a:cs typeface="Georgia"/>
              </a:rPr>
              <a:t>C</a:t>
            </a:r>
            <a:r>
              <a:rPr lang="en-US" dirty="0" smtClean="0">
                <a:latin typeface="Georgia"/>
                <a:ea typeface="ＭＳ Ｐゴシック" charset="0"/>
                <a:cs typeface="Georgia"/>
              </a:rPr>
              <a:t>. National </a:t>
            </a:r>
            <a:r>
              <a:rPr lang="en-US" dirty="0">
                <a:latin typeface="Georgia"/>
                <a:ea typeface="ＭＳ Ｐゴシック" charset="0"/>
                <a:cs typeface="Georgia"/>
              </a:rPr>
              <a:t>C</a:t>
            </a:r>
            <a:r>
              <a:rPr lang="en-US" dirty="0" smtClean="0">
                <a:latin typeface="Georgia"/>
                <a:ea typeface="ＭＳ Ｐゴシック" charset="0"/>
                <a:cs typeface="Georgia"/>
              </a:rPr>
              <a:t>ulture </a:t>
            </a:r>
            <a:r>
              <a:rPr lang="en-US" dirty="0">
                <a:latin typeface="Georgia"/>
                <a:ea typeface="ＭＳ Ｐゴシック" charset="0"/>
                <a:cs typeface="Georgia"/>
              </a:rPr>
              <a:t>S</a:t>
            </a:r>
            <a:r>
              <a:rPr lang="en-US" dirty="0" smtClean="0">
                <a:latin typeface="Georgia"/>
                <a:ea typeface="ＭＳ Ｐゴシック" charset="0"/>
                <a:cs typeface="Georgia"/>
              </a:rPr>
              <a:t>upporting    </a:t>
            </a:r>
          </a:p>
          <a:p>
            <a:pPr marL="0" indent="0" algn="l"/>
            <a:r>
              <a:rPr lang="en-US" dirty="0">
                <a:latin typeface="Georgia"/>
                <a:ea typeface="ＭＳ Ｐゴシック" charset="0"/>
                <a:cs typeface="Georgia"/>
              </a:rPr>
              <a:t> </a:t>
            </a:r>
            <a:r>
              <a:rPr lang="en-US" dirty="0" smtClean="0">
                <a:latin typeface="Georgia"/>
                <a:ea typeface="ＭＳ Ｐゴシック" charset="0"/>
                <a:cs typeface="Georgia"/>
              </a:rPr>
              <a:t>    Breastfeeding</a:t>
            </a:r>
            <a:endParaRPr lang="en-US" dirty="0">
              <a:latin typeface="Calibri" charset="0"/>
              <a:ea typeface="ＭＳ Ｐゴシック" charset="0"/>
            </a:endParaRPr>
          </a:p>
        </p:txBody>
      </p:sp>
      <p:pic>
        <p:nvPicPr>
          <p:cNvPr id="7" name="Picture 4" descr="DSC02145_edited"/>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149" r="23177"/>
          <a:stretch/>
        </p:blipFill>
        <p:spPr>
          <a:xfrm>
            <a:off x="5022134" y="771028"/>
            <a:ext cx="3281906" cy="5309427"/>
          </a:xfrm>
          <a:noFill/>
          <a:ln w="38100">
            <a:solidFill>
              <a:schemeClr val="tx1"/>
            </a:solidFill>
            <a:miter lim="800000"/>
            <a:headEnd/>
            <a:tailEnd/>
          </a:ln>
        </p:spPr>
      </p:pic>
    </p:spTree>
    <p:extLst>
      <p:ext uri="{BB962C8B-B14F-4D97-AF65-F5344CB8AC3E}">
        <p14:creationId xmlns:p14="http://schemas.microsoft.com/office/powerpoint/2010/main" val="1792193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BK#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04800"/>
            <a:ext cx="8340857" cy="6224520"/>
          </a:xfrm>
          <a:prstGeom prst="rect">
            <a:avLst/>
          </a:prstGeom>
          <a:ln w="28575" cmpd="sng">
            <a:solidFill>
              <a:schemeClr val="tx1"/>
            </a:solidFill>
          </a:ln>
        </p:spPr>
      </p:pic>
      <p:sp>
        <p:nvSpPr>
          <p:cNvPr id="5" name="TextBox 4"/>
          <p:cNvSpPr txBox="1"/>
          <p:nvPr/>
        </p:nvSpPr>
        <p:spPr>
          <a:xfrm>
            <a:off x="4552492" y="2931136"/>
            <a:ext cx="4089711" cy="830997"/>
          </a:xfrm>
          <a:prstGeom prst="rect">
            <a:avLst/>
          </a:prstGeom>
          <a:solidFill>
            <a:schemeClr val="accent6">
              <a:lumMod val="60000"/>
              <a:lumOff val="40000"/>
            </a:schemeClr>
          </a:solidFill>
        </p:spPr>
        <p:txBody>
          <a:bodyPr wrap="square" rtlCol="0">
            <a:spAutoFit/>
          </a:bodyPr>
          <a:lstStyle/>
          <a:p>
            <a:endParaRPr lang="en-US" sz="1200" dirty="0" smtClean="0">
              <a:latin typeface="Century"/>
              <a:cs typeface="Century"/>
            </a:endParaRPr>
          </a:p>
          <a:p>
            <a:r>
              <a:rPr lang="en-US" sz="2000" dirty="0" smtClean="0">
                <a:solidFill>
                  <a:schemeClr val="accent6">
                    <a:lumMod val="50000"/>
                  </a:schemeClr>
                </a:solidFill>
                <a:latin typeface="Century"/>
                <a:cs typeface="Century"/>
              </a:rPr>
              <a:t>     We have reached our Goal !</a:t>
            </a:r>
          </a:p>
          <a:p>
            <a:endParaRPr lang="en-US" sz="800" dirty="0">
              <a:latin typeface="Century"/>
              <a:cs typeface="Century"/>
            </a:endParaRPr>
          </a:p>
          <a:p>
            <a:endParaRPr lang="en-US" sz="800" dirty="0">
              <a:latin typeface="Century"/>
              <a:cs typeface="Century"/>
            </a:endParaRPr>
          </a:p>
        </p:txBody>
      </p:sp>
    </p:spTree>
    <p:extLst>
      <p:ext uri="{BB962C8B-B14F-4D97-AF65-F5344CB8AC3E}">
        <p14:creationId xmlns:p14="http://schemas.microsoft.com/office/powerpoint/2010/main" val="1627584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2"/>
          <p:cNvSpPr>
            <a:spLocks noGrp="1"/>
          </p:cNvSpPr>
          <p:nvPr>
            <p:ph type="title"/>
          </p:nvPr>
        </p:nvSpPr>
        <p:spPr>
          <a:xfrm>
            <a:off x="792162" y="200175"/>
            <a:ext cx="7570787" cy="1411941"/>
          </a:xfrm>
        </p:spPr>
        <p:txBody>
          <a:bodyPr/>
          <a:lstStyle/>
          <a:p>
            <a:pPr eaLnBrk="1" hangingPunct="1"/>
            <a:r>
              <a:rPr lang="en-US" sz="3200" dirty="0">
                <a:latin typeface="Georgia" charset="0"/>
                <a:ea typeface="ＭＳ Ｐゴシック" charset="0"/>
              </a:rPr>
              <a:t>Learning from Birthing Project USA</a:t>
            </a:r>
          </a:p>
        </p:txBody>
      </p:sp>
      <p:sp>
        <p:nvSpPr>
          <p:cNvPr id="2" name="TextBox 1"/>
          <p:cNvSpPr txBox="1"/>
          <p:nvPr/>
        </p:nvSpPr>
        <p:spPr>
          <a:xfrm>
            <a:off x="2759076" y="5814068"/>
            <a:ext cx="3989569" cy="646331"/>
          </a:xfrm>
          <a:prstGeom prst="rect">
            <a:avLst/>
          </a:prstGeom>
          <a:noFill/>
        </p:spPr>
        <p:txBody>
          <a:bodyPr wrap="none" rtlCol="0">
            <a:spAutoFit/>
          </a:bodyPr>
          <a:lstStyle/>
          <a:p>
            <a:pPr algn="ctr"/>
            <a:r>
              <a:rPr lang="en-US" dirty="0" smtClean="0">
                <a:latin typeface="Georgia"/>
                <a:cs typeface="Georgia"/>
              </a:rPr>
              <a:t>2016 </a:t>
            </a:r>
            <a:r>
              <a:rPr lang="en-US" dirty="0" smtClean="0">
                <a:latin typeface="Georgia"/>
                <a:cs typeface="Georgia"/>
              </a:rPr>
              <a:t>National Conference &amp; </a:t>
            </a:r>
            <a:r>
              <a:rPr lang="en-US" dirty="0" smtClean="0">
                <a:latin typeface="Georgia"/>
                <a:cs typeface="Georgia"/>
              </a:rPr>
              <a:t>Training</a:t>
            </a:r>
          </a:p>
          <a:p>
            <a:pPr algn="ctr"/>
            <a:r>
              <a:rPr lang="en-US" dirty="0" smtClean="0">
                <a:latin typeface="Georgia"/>
                <a:cs typeface="Georgia"/>
              </a:rPr>
              <a:t>San Diego, California USA</a:t>
            </a:r>
            <a:endParaRPr lang="en-US" dirty="0">
              <a:latin typeface="Georgia"/>
              <a:cs typeface="Georgia"/>
            </a:endParaRPr>
          </a:p>
        </p:txBody>
      </p:sp>
      <p:pic>
        <p:nvPicPr>
          <p:cNvPr id="6" name="Content Placeholder 5" descr="_1120754 - Version 2.JP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a:xfrm>
            <a:off x="457200" y="1288105"/>
            <a:ext cx="8229600" cy="4525963"/>
          </a:xfrm>
          <a:ln w="19050" cmpd="sng">
            <a:solidFill>
              <a:schemeClr val="tx1"/>
            </a:solidFill>
          </a:ln>
        </p:spPr>
      </p:pic>
    </p:spTree>
    <p:extLst>
      <p:ext uri="{BB962C8B-B14F-4D97-AF65-F5344CB8AC3E}">
        <p14:creationId xmlns:p14="http://schemas.microsoft.com/office/powerpoint/2010/main" val="3944178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302880" y="1755595"/>
            <a:ext cx="7048739" cy="1010205"/>
          </a:xfrm>
          <a:prstGeom prst="rect">
            <a:avLst/>
          </a:prstGeom>
        </p:spPr>
        <p:txBody>
          <a:bodyPr/>
          <a:lstStyle>
            <a:lvl1pPr algn="ctr" defTabSz="914400" rtl="0" eaLnBrk="1" latinLnBrk="0" hangingPunct="1">
              <a:lnSpc>
                <a:spcPts val="6000"/>
              </a:lnSpc>
              <a:spcBef>
                <a:spcPct val="0"/>
              </a:spcBef>
              <a:buNone/>
              <a:defRPr sz="5400" kern="1200">
                <a:solidFill>
                  <a:schemeClr val="tx2"/>
                </a:solidFill>
                <a:latin typeface="+mn-lt"/>
                <a:ea typeface="+mj-ea"/>
                <a:cs typeface="+mj-cs"/>
              </a:defRPr>
            </a:lvl1pPr>
          </a:lstStyle>
          <a:p>
            <a:r>
              <a:rPr lang="en-US" sz="2000" dirty="0" smtClean="0">
                <a:solidFill>
                  <a:schemeClr val="tx1"/>
                </a:solidFill>
                <a:latin typeface="Georgia" charset="0"/>
                <a:ea typeface="ＭＳ Ｐゴシック" charset="0"/>
              </a:rPr>
              <a:t>We are </a:t>
            </a:r>
            <a:r>
              <a:rPr lang="en-US" sz="2000" dirty="0" smtClean="0">
                <a:solidFill>
                  <a:schemeClr val="tx1"/>
                </a:solidFill>
                <a:latin typeface="Georgia" charset="0"/>
                <a:ea typeface="ＭＳ Ｐゴシック" charset="0"/>
              </a:rPr>
              <a:t>Improving </a:t>
            </a:r>
            <a:r>
              <a:rPr lang="en-US" sz="2000" dirty="0" smtClean="0">
                <a:solidFill>
                  <a:schemeClr val="tx1"/>
                </a:solidFill>
                <a:latin typeface="Georgia" charset="0"/>
                <a:ea typeface="ＭＳ Ｐゴシック" charset="0"/>
              </a:rPr>
              <a:t>Health Status for Families</a:t>
            </a:r>
            <a:endParaRPr lang="en-US" sz="2000" dirty="0" smtClean="0">
              <a:solidFill>
                <a:schemeClr val="tx1"/>
              </a:solidFill>
              <a:latin typeface="Georgia" charset="0"/>
              <a:ea typeface="ＭＳ Ｐゴシック" charset="0"/>
            </a:endParaRPr>
          </a:p>
          <a:p>
            <a:endParaRPr lang="en-US" sz="2000" dirty="0" smtClean="0">
              <a:latin typeface="Georgia" charset="0"/>
              <a:ea typeface="ＭＳ Ｐゴシック" charset="0"/>
            </a:endParaRPr>
          </a:p>
          <a:p>
            <a:endParaRPr lang="en-US" sz="2000" dirty="0">
              <a:latin typeface="Georgia" charset="0"/>
              <a:ea typeface="ＭＳ Ｐゴシック" charset="0"/>
            </a:endParaRPr>
          </a:p>
        </p:txBody>
      </p:sp>
      <p:sp>
        <p:nvSpPr>
          <p:cNvPr id="3" name="Text Placeholder 5"/>
          <p:cNvSpPr txBox="1">
            <a:spLocks/>
          </p:cNvSpPr>
          <p:nvPr/>
        </p:nvSpPr>
        <p:spPr>
          <a:xfrm>
            <a:off x="2871595" y="2631062"/>
            <a:ext cx="4554458" cy="18510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buFont typeface="+mj-lt"/>
              <a:buAutoNum type="alphaUcPeriod"/>
            </a:pPr>
            <a:r>
              <a:rPr lang="en-US" sz="1600" dirty="0" smtClean="0">
                <a:solidFill>
                  <a:schemeClr val="tx1"/>
                </a:solidFill>
                <a:latin typeface="Georgia"/>
                <a:ea typeface="ＭＳ Ｐゴシック" charset="0"/>
                <a:cs typeface="Georgia"/>
              </a:rPr>
              <a:t>Co</a:t>
            </a:r>
            <a:r>
              <a:rPr lang="en-US" sz="1600" dirty="0" smtClean="0">
                <a:solidFill>
                  <a:schemeClr val="tx1"/>
                </a:solidFill>
                <a:latin typeface="Georgia"/>
                <a:ea typeface="ＭＳ Ｐゴシック" charset="0"/>
                <a:cs typeface="Georgia"/>
              </a:rPr>
              <a:t>- creating a system of care</a:t>
            </a:r>
          </a:p>
          <a:p>
            <a:pPr marL="342900" indent="-342900" algn="l">
              <a:buFont typeface="+mj-lt"/>
              <a:buAutoNum type="alphaUcPeriod"/>
            </a:pPr>
            <a:endParaRPr lang="en-US" sz="1600" dirty="0" smtClean="0">
              <a:solidFill>
                <a:schemeClr val="tx1"/>
              </a:solidFill>
              <a:latin typeface="Georgia"/>
              <a:ea typeface="ＭＳ Ｐゴシック" charset="0"/>
              <a:cs typeface="Georgia"/>
            </a:endParaRPr>
          </a:p>
          <a:p>
            <a:pPr algn="l">
              <a:buFont typeface="Georgia" charset="0"/>
              <a:buAutoNum type="alphaUcPeriod"/>
            </a:pPr>
            <a:r>
              <a:rPr lang="en-US" sz="1600" dirty="0" smtClean="0">
                <a:solidFill>
                  <a:schemeClr val="tx1"/>
                </a:solidFill>
                <a:latin typeface="Georgia"/>
                <a:ea typeface="ＭＳ Ｐゴシック" charset="0"/>
                <a:cs typeface="Georgia"/>
              </a:rPr>
              <a:t> Sharing power and information</a:t>
            </a:r>
          </a:p>
          <a:p>
            <a:pPr algn="l">
              <a:buFont typeface="Georgia" charset="0"/>
              <a:buAutoNum type="alphaUcPeriod"/>
            </a:pPr>
            <a:endParaRPr lang="en-US" sz="1600" dirty="0" smtClean="0">
              <a:solidFill>
                <a:schemeClr val="tx1"/>
              </a:solidFill>
              <a:latin typeface="Georgia"/>
              <a:ea typeface="ＭＳ Ｐゴシック" charset="0"/>
              <a:cs typeface="Georgia"/>
            </a:endParaRPr>
          </a:p>
          <a:p>
            <a:pPr algn="l">
              <a:buFont typeface="Georgia" charset="0"/>
              <a:buAutoNum type="alphaUcPeriod"/>
            </a:pPr>
            <a:r>
              <a:rPr lang="en-US" sz="1600" dirty="0" smtClean="0">
                <a:solidFill>
                  <a:schemeClr val="tx1"/>
                </a:solidFill>
                <a:latin typeface="Georgia"/>
                <a:ea typeface="ＭＳ Ｐゴシック" charset="0"/>
                <a:cs typeface="Georgia"/>
              </a:rPr>
              <a:t> Being more </a:t>
            </a:r>
            <a:r>
              <a:rPr lang="en-US" sz="1600" dirty="0" smtClean="0">
                <a:solidFill>
                  <a:schemeClr val="tx1"/>
                </a:solidFill>
                <a:latin typeface="Georgia"/>
                <a:ea typeface="ＭＳ Ｐゴシック" charset="0"/>
                <a:cs typeface="Georgia"/>
              </a:rPr>
              <a:t>inclusive</a:t>
            </a:r>
          </a:p>
          <a:p>
            <a:pPr algn="l">
              <a:buFont typeface="Georgia" charset="0"/>
              <a:buAutoNum type="alphaUcPeriod"/>
            </a:pPr>
            <a:endParaRPr lang="en-US" sz="1600" dirty="0">
              <a:solidFill>
                <a:schemeClr val="tx1"/>
              </a:solidFill>
              <a:latin typeface="Georgia"/>
              <a:ea typeface="ＭＳ Ｐゴシック" charset="0"/>
              <a:cs typeface="Georgia"/>
            </a:endParaRPr>
          </a:p>
          <a:p>
            <a:pPr algn="l">
              <a:buFont typeface="Georgia" charset="0"/>
              <a:buAutoNum type="alphaUcPeriod"/>
            </a:pPr>
            <a:r>
              <a:rPr lang="en-US" sz="1600" dirty="0">
                <a:solidFill>
                  <a:schemeClr val="tx1"/>
                </a:solidFill>
                <a:latin typeface="Georgia"/>
                <a:ea typeface="ＭＳ Ｐゴシック" charset="0"/>
                <a:cs typeface="Georgia"/>
              </a:rPr>
              <a:t> </a:t>
            </a:r>
            <a:r>
              <a:rPr lang="en-US" sz="1600" dirty="0" smtClean="0">
                <a:solidFill>
                  <a:schemeClr val="tx1"/>
                </a:solidFill>
                <a:latin typeface="Georgia"/>
                <a:ea typeface="ＭＳ Ｐゴシック" charset="0"/>
                <a:cs typeface="Georgia"/>
              </a:rPr>
              <a:t>Re-visioning our sense of community</a:t>
            </a:r>
            <a:endParaRPr lang="en-US" sz="1600" dirty="0">
              <a:solidFill>
                <a:schemeClr val="tx1"/>
              </a:solidFill>
              <a:latin typeface="Georgia"/>
              <a:ea typeface="ＭＳ Ｐゴシック" charset="0"/>
              <a:cs typeface="Georgia"/>
            </a:endParaRPr>
          </a:p>
        </p:txBody>
      </p:sp>
    </p:spTree>
    <p:extLst>
      <p:ext uri="{BB962C8B-B14F-4D97-AF65-F5344CB8AC3E}">
        <p14:creationId xmlns:p14="http://schemas.microsoft.com/office/powerpoint/2010/main" val="3003854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5154" y="1958846"/>
            <a:ext cx="7570787" cy="4289611"/>
          </a:xfrm>
        </p:spPr>
        <p:txBody>
          <a:bodyPr>
            <a:normAutofit/>
          </a:bodyPr>
          <a:lstStyle/>
          <a:p>
            <a:pPr algn="ctr"/>
            <a:r>
              <a:rPr lang="en-US" sz="3600" dirty="0" smtClean="0">
                <a:latin typeface="Georgia"/>
                <a:cs typeface="Georgia"/>
              </a:rPr>
              <a:t>The Investment in Health </a:t>
            </a:r>
            <a:r>
              <a:rPr lang="en-US" sz="3600" dirty="0">
                <a:latin typeface="Georgia"/>
                <a:cs typeface="Georgia"/>
              </a:rPr>
              <a:t>C</a:t>
            </a:r>
            <a:r>
              <a:rPr lang="en-US" sz="3600" dirty="0" smtClean="0">
                <a:latin typeface="Georgia"/>
                <a:cs typeface="Georgia"/>
              </a:rPr>
              <a:t>are </a:t>
            </a:r>
            <a:r>
              <a:rPr lang="en-US" sz="3600" dirty="0">
                <a:latin typeface="Georgia"/>
                <a:cs typeface="Georgia"/>
              </a:rPr>
              <a:t>P</a:t>
            </a:r>
            <a:r>
              <a:rPr lang="en-US" sz="3600" dirty="0" smtClean="0">
                <a:latin typeface="Georgia"/>
                <a:cs typeface="Georgia"/>
              </a:rPr>
              <a:t>revention, Intervention and Service is Enhanced, Leveraged, and Assured by Community   Involvement &amp;  </a:t>
            </a:r>
            <a:r>
              <a:rPr lang="en-US" sz="3600" dirty="0">
                <a:latin typeface="Georgia"/>
                <a:cs typeface="Georgia"/>
              </a:rPr>
              <a:t>S</a:t>
            </a:r>
            <a:r>
              <a:rPr lang="en-US" sz="3600" dirty="0" smtClean="0">
                <a:latin typeface="Georgia"/>
                <a:cs typeface="Georgia"/>
              </a:rPr>
              <a:t>upport</a:t>
            </a:r>
            <a:endParaRPr lang="en-US" sz="3600" dirty="0">
              <a:latin typeface="Georgia"/>
              <a:cs typeface="Georgia"/>
            </a:endParaRPr>
          </a:p>
        </p:txBody>
      </p:sp>
    </p:spTree>
    <p:extLst>
      <p:ext uri="{BB962C8B-B14F-4D97-AF65-F5344CB8AC3E}">
        <p14:creationId xmlns:p14="http://schemas.microsoft.com/office/powerpoint/2010/main" val="958137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264425" y="434754"/>
            <a:ext cx="7208396" cy="5851525"/>
          </a:xfrm>
        </p:spPr>
        <p:txBody>
          <a:bodyPr vert="horz"/>
          <a:lstStyle/>
          <a:p>
            <a:pPr marL="0" indent="0">
              <a:buNone/>
            </a:pPr>
            <a:r>
              <a:rPr lang="en-US" dirty="0" smtClean="0">
                <a:latin typeface="Georgia"/>
                <a:cs typeface="Georgia"/>
              </a:rPr>
              <a:t>…the magic of the Birthing Project… </a:t>
            </a:r>
            <a:endParaRPr lang="en-US" dirty="0">
              <a:latin typeface="Georgia"/>
              <a:cs typeface="Georgia"/>
            </a:endParaRPr>
          </a:p>
        </p:txBody>
      </p:sp>
      <p:sp>
        <p:nvSpPr>
          <p:cNvPr id="4" name="Text Placeholder 97"/>
          <p:cNvSpPr>
            <a:spLocks noGrp="1"/>
          </p:cNvSpPr>
          <p:nvPr>
            <p:ph type="title" orient="vert"/>
          </p:nvPr>
        </p:nvSpPr>
        <p:spPr>
          <a:xfrm>
            <a:off x="6833514" y="651338"/>
            <a:ext cx="2057400" cy="5851525"/>
          </a:xfrm>
        </p:spPr>
        <p:txBody>
          <a:bodyPr vert="horz"/>
          <a:lstStyle/>
          <a:p>
            <a:pPr marL="0" indent="0">
              <a:lnSpc>
                <a:spcPct val="100000"/>
              </a:lnSpc>
            </a:pPr>
            <a:r>
              <a:rPr lang="en-US" sz="1400" dirty="0">
                <a:latin typeface="Georgia"/>
                <a:ea typeface="ＭＳ Ｐゴシック" charset="0"/>
                <a:cs typeface="Georgia"/>
              </a:rPr>
              <a:t>Harriet Tubman Theory…</a:t>
            </a:r>
          </a:p>
          <a:p>
            <a:pPr marL="0" indent="0">
              <a:lnSpc>
                <a:spcPct val="100000"/>
              </a:lnSpc>
            </a:pPr>
            <a:r>
              <a:rPr lang="en-US" sz="1400" dirty="0">
                <a:latin typeface="Georgia"/>
                <a:ea typeface="ＭＳ Ｐゴシック" charset="0"/>
                <a:cs typeface="Georgia"/>
              </a:rPr>
              <a:t>each person does the part they </a:t>
            </a:r>
          </a:p>
          <a:p>
            <a:pPr marL="0" indent="0">
              <a:lnSpc>
                <a:spcPct val="100000"/>
              </a:lnSpc>
            </a:pPr>
            <a:r>
              <a:rPr lang="en-US" sz="1400" dirty="0">
                <a:latin typeface="Georgia"/>
                <a:ea typeface="ＭＳ Ｐゴシック" charset="0"/>
                <a:cs typeface="Georgia"/>
              </a:rPr>
              <a:t>can do, some people can take </a:t>
            </a:r>
          </a:p>
          <a:p>
            <a:pPr marL="0" indent="0">
              <a:lnSpc>
                <a:spcPct val="100000"/>
              </a:lnSpc>
            </a:pPr>
            <a:r>
              <a:rPr lang="en-US" sz="1400" dirty="0">
                <a:latin typeface="Georgia"/>
                <a:ea typeface="ＭＳ Ｐゴシック" charset="0"/>
                <a:cs typeface="Georgia"/>
              </a:rPr>
              <a:t>a group from Tennessee to Canada, </a:t>
            </a:r>
          </a:p>
          <a:p>
            <a:pPr marL="0" indent="0">
              <a:lnSpc>
                <a:spcPct val="100000"/>
              </a:lnSpc>
            </a:pPr>
            <a:r>
              <a:rPr lang="en-US" sz="1400" dirty="0">
                <a:latin typeface="Georgia"/>
                <a:ea typeface="ＭＳ Ｐゴシック" charset="0"/>
                <a:cs typeface="Georgia"/>
              </a:rPr>
              <a:t>some can only take a message to </a:t>
            </a:r>
          </a:p>
          <a:p>
            <a:pPr marL="0" indent="0">
              <a:lnSpc>
                <a:spcPct val="100000"/>
              </a:lnSpc>
            </a:pPr>
            <a:r>
              <a:rPr lang="en-US" sz="1400" dirty="0">
                <a:latin typeface="Georgia"/>
                <a:ea typeface="ＭＳ Ｐゴシック" charset="0"/>
                <a:cs typeface="Georgia"/>
              </a:rPr>
              <a:t>the next Plantation, everyone </a:t>
            </a:r>
          </a:p>
          <a:p>
            <a:pPr marL="0" indent="0">
              <a:lnSpc>
                <a:spcPct val="100000"/>
              </a:lnSpc>
            </a:pPr>
            <a:r>
              <a:rPr lang="en-US" sz="1400" dirty="0" smtClean="0">
                <a:latin typeface="Georgia"/>
                <a:ea typeface="ＭＳ Ｐゴシック" charset="0"/>
                <a:cs typeface="Georgia"/>
              </a:rPr>
              <a:t>is </a:t>
            </a:r>
            <a:r>
              <a:rPr lang="en-US" sz="1400" dirty="0">
                <a:latin typeface="Georgia"/>
                <a:ea typeface="ＭＳ Ｐゴシック" charset="0"/>
                <a:cs typeface="Georgia"/>
              </a:rPr>
              <a:t>a conductor…</a:t>
            </a:r>
          </a:p>
          <a:p>
            <a:pPr marL="0" indent="0" eaLnBrk="1" hangingPunct="1">
              <a:lnSpc>
                <a:spcPct val="50000"/>
              </a:lnSpc>
            </a:pPr>
            <a:endParaRPr lang="en-US" sz="1600" dirty="0">
              <a:latin typeface="Calibri" charset="0"/>
              <a:ea typeface="ＭＳ Ｐゴシック" charset="0"/>
            </a:endParaRPr>
          </a:p>
        </p:txBody>
      </p:sp>
      <p:pic>
        <p:nvPicPr>
          <p:cNvPr id="5" name="Picture Placeholder 4" descr="IMG_8988"/>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201" t="32181" r="-201" b="16792"/>
          <a:stretch>
            <a:fillRect/>
          </a:stretch>
        </p:blipFill>
        <p:spPr>
          <a:xfrm>
            <a:off x="457200" y="1437845"/>
            <a:ext cx="6272212" cy="4800600"/>
          </a:xfr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812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0930" y="1529950"/>
            <a:ext cx="3564084" cy="3139321"/>
          </a:xfrm>
          <a:prstGeom prst="rect">
            <a:avLst/>
          </a:prstGeom>
          <a:noFill/>
        </p:spPr>
        <p:txBody>
          <a:bodyPr wrap="none" rtlCol="0">
            <a:spAutoFit/>
          </a:bodyPr>
          <a:lstStyle/>
          <a:p>
            <a:pPr algn="ctr"/>
            <a:r>
              <a:rPr lang="en-US" b="1" dirty="0" smtClean="0">
                <a:latin typeface="Georgia"/>
                <a:cs typeface="Georgia"/>
              </a:rPr>
              <a:t>Kathryn Hall-Trujillo, MPH</a:t>
            </a:r>
          </a:p>
          <a:p>
            <a:pPr algn="ctr"/>
            <a:r>
              <a:rPr lang="en-US" b="1" dirty="0" smtClean="0">
                <a:latin typeface="Georgia"/>
                <a:cs typeface="Georgia"/>
              </a:rPr>
              <a:t>Birthing Project USA</a:t>
            </a:r>
          </a:p>
          <a:p>
            <a:pPr algn="ctr"/>
            <a:r>
              <a:rPr lang="en-US" b="1" dirty="0" smtClean="0">
                <a:latin typeface="Georgia"/>
                <a:cs typeface="Georgia"/>
              </a:rPr>
              <a:t>Founder</a:t>
            </a:r>
          </a:p>
          <a:p>
            <a:pPr algn="ctr"/>
            <a:r>
              <a:rPr lang="en-US" b="1" dirty="0" smtClean="0">
                <a:latin typeface="Georgia"/>
                <a:cs typeface="Georgia"/>
                <a:hlinkClick r:id="rId2"/>
              </a:rPr>
              <a:t>www.birthingprojectusa.org</a:t>
            </a:r>
            <a:endParaRPr lang="en-US" b="1" dirty="0" smtClean="0">
              <a:latin typeface="Georgia"/>
              <a:cs typeface="Georgia"/>
            </a:endParaRPr>
          </a:p>
          <a:p>
            <a:pPr algn="ctr"/>
            <a:r>
              <a:rPr lang="en-US" b="1" dirty="0" smtClean="0">
                <a:latin typeface="Georgia"/>
                <a:cs typeface="Georgia"/>
                <a:hlinkClick r:id="rId3"/>
              </a:rPr>
              <a:t>khalltrujillo@gmail.com</a:t>
            </a:r>
            <a:endParaRPr lang="en-US" b="1" dirty="0" smtClean="0">
              <a:latin typeface="Georgia"/>
              <a:cs typeface="Georgia"/>
            </a:endParaRPr>
          </a:p>
          <a:p>
            <a:pPr algn="ctr"/>
            <a:endParaRPr lang="en-US" dirty="0" smtClean="0">
              <a:latin typeface="Times New Roman"/>
              <a:cs typeface="Times New Roman"/>
            </a:endParaRPr>
          </a:p>
          <a:p>
            <a:pPr algn="ctr"/>
            <a:endParaRPr lang="en-US" dirty="0">
              <a:latin typeface="Times New Roman"/>
              <a:cs typeface="Times New Roman"/>
            </a:endParaRPr>
          </a:p>
          <a:p>
            <a:pPr algn="ctr"/>
            <a:r>
              <a:rPr lang="en-US" b="1" dirty="0" smtClean="0">
                <a:latin typeface="Georgia"/>
                <a:cs typeface="Georgia"/>
              </a:rPr>
              <a:t>Presentation &amp; Photography</a:t>
            </a:r>
          </a:p>
          <a:p>
            <a:pPr algn="ctr"/>
            <a:r>
              <a:rPr lang="en-US" b="1" dirty="0" smtClean="0">
                <a:latin typeface="Georgia"/>
                <a:cs typeface="Georgia"/>
              </a:rPr>
              <a:t>Arnold Trujillo</a:t>
            </a:r>
          </a:p>
          <a:p>
            <a:pPr algn="ctr"/>
            <a:r>
              <a:rPr lang="en-US" b="1" dirty="0" smtClean="0">
                <a:latin typeface="Georgia"/>
                <a:cs typeface="Georgia"/>
              </a:rPr>
              <a:t>BPUSA Media Specialist</a:t>
            </a:r>
            <a:endParaRPr lang="en-US" b="1" dirty="0">
              <a:latin typeface="Georgia"/>
              <a:cs typeface="Georgia"/>
            </a:endParaRPr>
          </a:p>
          <a:p>
            <a:endParaRPr lang="en-US" dirty="0">
              <a:latin typeface="Times New Roman"/>
              <a:cs typeface="Times New Roman"/>
            </a:endParaRPr>
          </a:p>
        </p:txBody>
      </p:sp>
      <p:pic>
        <p:nvPicPr>
          <p:cNvPr id="5" name="Picture 4" descr="colorwords&amp;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620" y="1331056"/>
            <a:ext cx="3078859" cy="3078859"/>
          </a:xfrm>
          <a:prstGeom prst="rect">
            <a:avLst/>
          </a:prstGeom>
        </p:spPr>
      </p:pic>
    </p:spTree>
    <p:extLst>
      <p:ext uri="{BB962C8B-B14F-4D97-AF65-F5344CB8AC3E}">
        <p14:creationId xmlns:p14="http://schemas.microsoft.com/office/powerpoint/2010/main" val="19581799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00124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a:spLocks noGrp="1"/>
          </p:cNvSpPr>
          <p:nvPr>
            <p:ph type="title"/>
          </p:nvPr>
        </p:nvSpPr>
        <p:spPr>
          <a:xfrm>
            <a:off x="274239" y="1107478"/>
            <a:ext cx="8818623" cy="1143000"/>
          </a:xfrm>
        </p:spPr>
        <p:txBody>
          <a:bodyPr>
            <a:normAutofit/>
          </a:bodyPr>
          <a:lstStyle/>
          <a:p>
            <a:pPr eaLnBrk="1" hangingPunct="1">
              <a:defRPr/>
            </a:pPr>
            <a:r>
              <a:rPr lang="en-US" altLang="ja-JP" sz="1800" dirty="0" smtClean="0">
                <a:latin typeface="Georgia"/>
                <a:ea typeface="ＭＳ Ｐゴシック" charset="0"/>
                <a:cs typeface="Georgia"/>
              </a:rPr>
              <a:t>A Grassroots Effort to Improve Maternal </a:t>
            </a:r>
            <a:r>
              <a:rPr lang="en-US" altLang="ja-JP" sz="1800" dirty="0">
                <a:latin typeface="Georgia"/>
                <a:ea typeface="ＭＳ Ｐゴシック" charset="0"/>
                <a:cs typeface="Georgia"/>
              </a:rPr>
              <a:t>&amp;</a:t>
            </a:r>
            <a:r>
              <a:rPr lang="en-US" altLang="ja-JP" sz="1800" dirty="0" smtClean="0">
                <a:latin typeface="Georgia"/>
                <a:ea typeface="ＭＳ Ｐゴシック" charset="0"/>
                <a:cs typeface="Georgia"/>
              </a:rPr>
              <a:t> </a:t>
            </a:r>
            <a:r>
              <a:rPr lang="en-US" altLang="ja-JP" sz="1800" dirty="0" smtClean="0">
                <a:latin typeface="Georgia"/>
                <a:ea typeface="ＭＳ Ｐゴシック" charset="0"/>
                <a:cs typeface="Georgia"/>
              </a:rPr>
              <a:t>Infant Mortality and Morbidity </a:t>
            </a:r>
            <a:endParaRPr lang="en-US" sz="1800" dirty="0">
              <a:latin typeface="Georgia"/>
              <a:ea typeface="ＭＳ Ｐゴシック" charset="0"/>
              <a:cs typeface="Georgia"/>
            </a:endParaRPr>
          </a:p>
        </p:txBody>
      </p:sp>
      <p:sp>
        <p:nvSpPr>
          <p:cNvPr id="5" name="Content Placeholder 11"/>
          <p:cNvSpPr>
            <a:spLocks noGrp="1"/>
          </p:cNvSpPr>
          <p:nvPr>
            <p:ph idx="1"/>
          </p:nvPr>
        </p:nvSpPr>
        <p:spPr>
          <a:xfrm>
            <a:off x="274239" y="2097010"/>
            <a:ext cx="8229600" cy="3196714"/>
          </a:xfrm>
        </p:spPr>
        <p:txBody>
          <a:bodyPr>
            <a:normAutofit/>
          </a:bodyPr>
          <a:lstStyle/>
          <a:p>
            <a:pPr lvl="1" algn="just"/>
            <a:r>
              <a:rPr lang="en-US" sz="1800" dirty="0">
                <a:latin typeface="Georgia"/>
                <a:ea typeface="ＭＳ Ｐゴシック" charset="0"/>
                <a:cs typeface="Georgia"/>
              </a:rPr>
              <a:t>One-on-one social support, guidance and education provided by volunteers to assist pregnant women in accessing, understanding and participating in prenatal care and other critical resources during pregnancy and their child’s first year of life.  </a:t>
            </a:r>
          </a:p>
          <a:p>
            <a:pPr lvl="1" algn="just" eaLnBrk="1" hangingPunct="1"/>
            <a:r>
              <a:rPr lang="en-US" sz="1800" dirty="0">
                <a:latin typeface="Georgia"/>
                <a:ea typeface="ＭＳ Ｐゴシック" charset="0"/>
                <a:cs typeface="Georgia"/>
              </a:rPr>
              <a:t>This solution has a 26 year history of working for women who are at risk of poor birth outcomes due to lack of income and education, social and or family support or displacement, e.g. refugees, environmental crisis or relocation.</a:t>
            </a:r>
          </a:p>
          <a:p>
            <a:pPr lvl="1" algn="just" eaLnBrk="1" hangingPunct="1"/>
            <a:r>
              <a:rPr lang="en-US" sz="1800" dirty="0">
                <a:latin typeface="Georgia"/>
                <a:ea typeface="ＭＳ Ｐゴシック" charset="0"/>
                <a:cs typeface="Georgia"/>
              </a:rPr>
              <a:t>Over 13,000 babies have been born in 7 countries.</a:t>
            </a:r>
          </a:p>
        </p:txBody>
      </p:sp>
    </p:spTree>
    <p:extLst>
      <p:ext uri="{BB962C8B-B14F-4D97-AF65-F5344CB8AC3E}">
        <p14:creationId xmlns:p14="http://schemas.microsoft.com/office/powerpoint/2010/main" val="4120245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1"/>
          <p:cNvSpPr txBox="1">
            <a:spLocks/>
          </p:cNvSpPr>
          <p:nvPr/>
        </p:nvSpPr>
        <p:spPr>
          <a:xfrm>
            <a:off x="1312863" y="755573"/>
            <a:ext cx="6272212" cy="4800600"/>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tx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ct val="0"/>
              </a:spcAft>
            </a:pPr>
            <a:r>
              <a:rPr lang="en-US" sz="1600" dirty="0" smtClean="0">
                <a:solidFill>
                  <a:schemeClr val="tx1"/>
                </a:solidFill>
                <a:latin typeface="Georgia"/>
                <a:ea typeface="ＭＳ Ｐゴシック" charset="0"/>
                <a:cs typeface="Georgia"/>
              </a:rPr>
              <a:t>The causes of Maternal and Infant Mortality and Morbidity according to grassroots, </a:t>
            </a:r>
            <a:r>
              <a:rPr lang="en-US" sz="1600" dirty="0" smtClean="0">
                <a:solidFill>
                  <a:schemeClr val="tx1"/>
                </a:solidFill>
                <a:latin typeface="Georgia"/>
                <a:ea typeface="ＭＳ Ｐゴシック" charset="0"/>
                <a:cs typeface="Georgia"/>
              </a:rPr>
              <a:t>neighborhood</a:t>
            </a:r>
            <a:r>
              <a:rPr lang="en-US" sz="1600" dirty="0">
                <a:solidFill>
                  <a:schemeClr val="tx1"/>
                </a:solidFill>
                <a:latin typeface="Georgia"/>
                <a:ea typeface="ＭＳ Ｐゴシック" charset="0"/>
                <a:cs typeface="Georgia"/>
              </a:rPr>
              <a:t> </a:t>
            </a:r>
            <a:r>
              <a:rPr lang="en-US" sz="1600" dirty="0" smtClean="0">
                <a:solidFill>
                  <a:schemeClr val="tx1"/>
                </a:solidFill>
                <a:latin typeface="Georgia"/>
                <a:ea typeface="ＭＳ Ｐゴシック" charset="0"/>
                <a:cs typeface="Georgia"/>
              </a:rPr>
              <a:t>and </a:t>
            </a:r>
            <a:r>
              <a:rPr lang="en-US" sz="1600" dirty="0" smtClean="0">
                <a:solidFill>
                  <a:schemeClr val="tx1"/>
                </a:solidFill>
                <a:latin typeface="Georgia"/>
                <a:ea typeface="ＭＳ Ｐゴシック" charset="0"/>
                <a:cs typeface="Georgia"/>
              </a:rPr>
              <a:t>village women leaders in the Birthing Project include:</a:t>
            </a:r>
          </a:p>
          <a:p>
            <a:pPr marL="547688" lvl="1" algn="just">
              <a:buFont typeface="Arial" charset="0"/>
              <a:buChar char="–"/>
            </a:pPr>
            <a:endParaRPr lang="en-US" altLang="ja-JP" sz="1400" b="1" dirty="0" smtClean="0">
              <a:latin typeface="Georgia"/>
              <a:ea typeface="ＭＳ Ｐゴシック" charset="0"/>
              <a:cs typeface="Georgia"/>
            </a:endParaRPr>
          </a:p>
          <a:p>
            <a:pPr marL="547688" lvl="1" algn="just"/>
            <a:r>
              <a:rPr lang="en-US" altLang="ja-JP" sz="1400" b="1" dirty="0" smtClean="0">
                <a:latin typeface="Georgia"/>
                <a:ea typeface="ＭＳ Ｐゴシック" charset="0"/>
                <a:cs typeface="Georgia"/>
              </a:rPr>
              <a:t>Systemic, Programmatic, and Personal Barriers to Care</a:t>
            </a:r>
          </a:p>
          <a:p>
            <a:pPr marL="547688" lvl="1" algn="just"/>
            <a:endParaRPr lang="en-US" altLang="ja-JP" sz="1400" b="1" dirty="0" smtClean="0">
              <a:latin typeface="Georgia"/>
              <a:ea typeface="ＭＳ Ｐゴシック" charset="0"/>
              <a:cs typeface="Georgia"/>
            </a:endParaRPr>
          </a:p>
          <a:p>
            <a:pPr marL="868363" lvl="2" algn="just">
              <a:buFont typeface="Wingdings" charset="0"/>
              <a:buChar char="§"/>
            </a:pPr>
            <a:r>
              <a:rPr lang="en-US" altLang="ja-JP" sz="1400" dirty="0" smtClean="0">
                <a:latin typeface="Georgia"/>
                <a:ea typeface="ＭＳ Ｐゴシック" charset="0"/>
                <a:cs typeface="Georgia"/>
              </a:rPr>
              <a:t>The unknown</a:t>
            </a:r>
          </a:p>
          <a:p>
            <a:pPr marL="868363" lvl="2" algn="just">
              <a:buFont typeface="Wingdings" charset="0"/>
              <a:buChar char="§"/>
            </a:pPr>
            <a:r>
              <a:rPr lang="en-US" altLang="ja-JP" sz="1400" dirty="0" smtClean="0">
                <a:latin typeface="Georgia"/>
                <a:ea typeface="ＭＳ Ｐゴシック" charset="0"/>
                <a:cs typeface="Georgia"/>
              </a:rPr>
              <a:t>Health care system in a vacuum</a:t>
            </a:r>
          </a:p>
          <a:p>
            <a:pPr marL="868363" lvl="2" algn="just">
              <a:buFont typeface="Wingdings" charset="0"/>
              <a:buChar char="§"/>
            </a:pPr>
            <a:r>
              <a:rPr lang="en-US" altLang="ja-JP" sz="1400" dirty="0" smtClean="0">
                <a:latin typeface="Georgia"/>
                <a:ea typeface="ＭＳ Ｐゴシック" charset="0"/>
                <a:cs typeface="Georgia"/>
              </a:rPr>
              <a:t> Lack of access to information, education, and health care.</a:t>
            </a:r>
          </a:p>
          <a:p>
            <a:pPr marL="868363" lvl="2" algn="just">
              <a:buFont typeface="Wingdings" charset="0"/>
              <a:buChar char="§"/>
            </a:pPr>
            <a:r>
              <a:rPr lang="en-US" altLang="ja-JP" sz="1400" dirty="0" smtClean="0">
                <a:latin typeface="Georgia"/>
                <a:ea typeface="ＭＳ Ｐゴシック" charset="0"/>
                <a:cs typeface="Georgia"/>
              </a:rPr>
              <a:t> Lack of transportation</a:t>
            </a:r>
          </a:p>
          <a:p>
            <a:pPr marL="868363" lvl="2" algn="just">
              <a:buFont typeface="Wingdings" charset="0"/>
              <a:buChar char="§"/>
            </a:pPr>
            <a:r>
              <a:rPr lang="en-US" altLang="ja-JP" sz="1400" dirty="0" smtClean="0">
                <a:latin typeface="Georgia"/>
                <a:ea typeface="ＭＳ Ｐゴシック" charset="0"/>
                <a:cs typeface="Georgia"/>
              </a:rPr>
              <a:t> Stress: Too many issues to isolate or prioritize</a:t>
            </a:r>
          </a:p>
          <a:p>
            <a:pPr marL="868363" lvl="2" algn="just">
              <a:buFont typeface="Wingdings" charset="0"/>
              <a:buChar char="§"/>
            </a:pPr>
            <a:r>
              <a:rPr lang="en-US" altLang="ja-JP" sz="1400" dirty="0" smtClean="0">
                <a:latin typeface="Georgia"/>
                <a:ea typeface="ＭＳ Ｐゴシック" charset="0"/>
                <a:cs typeface="Georgia"/>
              </a:rPr>
              <a:t> Acceptance of  poor birth outcomes as inevitable</a:t>
            </a:r>
          </a:p>
          <a:p>
            <a:pPr marL="868363" lvl="2" algn="just">
              <a:buFont typeface="Wingdings" charset="0"/>
              <a:buChar char="§"/>
            </a:pPr>
            <a:r>
              <a:rPr lang="en-US" altLang="ja-JP" sz="1400" dirty="0" smtClean="0">
                <a:latin typeface="Georgia"/>
                <a:ea typeface="ＭＳ Ｐゴシック" charset="0"/>
                <a:cs typeface="Georgia"/>
              </a:rPr>
              <a:t> Need for more coaches or perinatal support</a:t>
            </a:r>
          </a:p>
          <a:p>
            <a:pPr marL="868363" lvl="2">
              <a:buFont typeface="Wingdings" charset="0"/>
              <a:buChar char="§"/>
            </a:pPr>
            <a:r>
              <a:rPr lang="en-US" altLang="ja-JP" sz="1400" dirty="0" smtClean="0">
                <a:latin typeface="Georgia"/>
                <a:ea typeface="ＭＳ Ｐゴシック" charset="0"/>
                <a:cs typeface="Georgia"/>
              </a:rPr>
              <a:t>Impact of individual and collective sense  of                                       </a:t>
            </a:r>
          </a:p>
          <a:p>
            <a:pPr marL="868363" lvl="2"/>
            <a:r>
              <a:rPr lang="en-US" altLang="ja-JP" sz="1400" dirty="0">
                <a:latin typeface="Georgia"/>
                <a:ea typeface="ＭＳ Ｐゴシック" charset="0"/>
                <a:cs typeface="Georgia"/>
              </a:rPr>
              <a:t> </a:t>
            </a:r>
            <a:r>
              <a:rPr lang="en-US" altLang="ja-JP" sz="1400" dirty="0" smtClean="0">
                <a:latin typeface="Georgia"/>
                <a:ea typeface="ＭＳ Ｐゴシック" charset="0"/>
                <a:cs typeface="Georgia"/>
              </a:rPr>
              <a:t> not being valued or precious</a:t>
            </a:r>
          </a:p>
          <a:p>
            <a:pPr marL="868363" lvl="2" algn="just">
              <a:buFont typeface="Wingdings" charset="0"/>
              <a:buChar char="§"/>
            </a:pPr>
            <a:r>
              <a:rPr lang="en-US" altLang="ja-JP" sz="1400" dirty="0" smtClean="0">
                <a:latin typeface="Georgia"/>
                <a:ea typeface="ＭＳ Ｐゴシック" charset="0"/>
                <a:cs typeface="Georgia"/>
              </a:rPr>
              <a:t>Lack of sense of belonging</a:t>
            </a:r>
          </a:p>
          <a:p>
            <a:pPr marL="868363" lvl="2" algn="just">
              <a:buFont typeface="Wingdings" charset="0"/>
              <a:buChar char="§"/>
            </a:pPr>
            <a:r>
              <a:rPr lang="en-US" altLang="ja-JP" sz="1400" dirty="0" smtClean="0">
                <a:latin typeface="Georgia"/>
                <a:ea typeface="ＭＳ Ｐゴシック" charset="0"/>
                <a:cs typeface="Georgia"/>
              </a:rPr>
              <a:t>Lack of sense of power</a:t>
            </a:r>
            <a:endParaRPr lang="en-US" altLang="ja-JP" sz="1400" dirty="0">
              <a:latin typeface="Georgia"/>
              <a:ea typeface="ＭＳ Ｐゴシック" charset="0"/>
              <a:cs typeface="Georgia"/>
            </a:endParaRPr>
          </a:p>
        </p:txBody>
      </p:sp>
    </p:spTree>
    <p:extLst>
      <p:ext uri="{BB962C8B-B14F-4D97-AF65-F5344CB8AC3E}">
        <p14:creationId xmlns:p14="http://schemas.microsoft.com/office/powerpoint/2010/main" val="2157802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p:cNvSpPr txBox="1">
            <a:spLocks/>
          </p:cNvSpPr>
          <p:nvPr/>
        </p:nvSpPr>
        <p:spPr>
          <a:xfrm>
            <a:off x="342900" y="90732"/>
            <a:ext cx="8458200" cy="935037"/>
          </a:xfrm>
          <a:prstGeom prst="rect">
            <a:avLst/>
          </a:prstGeom>
        </p:spPr>
        <p:txBody>
          <a:bodyPr/>
          <a:lstStyle>
            <a:lvl1pPr algn="ctr" defTabSz="914400" rtl="0" eaLnBrk="1" latinLnBrk="0" hangingPunct="1">
              <a:lnSpc>
                <a:spcPts val="6000"/>
              </a:lnSpc>
              <a:spcBef>
                <a:spcPct val="0"/>
              </a:spcBef>
              <a:buNone/>
              <a:defRPr sz="5400" kern="1200">
                <a:solidFill>
                  <a:schemeClr val="tx2"/>
                </a:solidFill>
                <a:latin typeface="+mn-lt"/>
                <a:ea typeface="+mj-ea"/>
                <a:cs typeface="+mj-cs"/>
              </a:defRPr>
            </a:lvl1pPr>
          </a:lstStyle>
          <a:p>
            <a:r>
              <a:rPr lang="en-US" altLang="ja-JP" sz="4000" dirty="0" err="1" smtClean="0">
                <a:solidFill>
                  <a:schemeClr val="tx1"/>
                </a:solidFill>
                <a:latin typeface="Georgia" charset="0"/>
                <a:ea typeface="ＭＳ Ｐゴシック" charset="0"/>
              </a:rPr>
              <a:t>Babyland</a:t>
            </a:r>
            <a:r>
              <a:rPr lang="en-US" altLang="ja-JP" sz="4000" dirty="0" smtClean="0">
                <a:solidFill>
                  <a:schemeClr val="tx1"/>
                </a:solidFill>
                <a:latin typeface="Georgia" charset="0"/>
                <a:ea typeface="ＭＳ Ｐゴシック" charset="0"/>
              </a:rPr>
              <a:t>, Memphis, Tennessee</a:t>
            </a:r>
          </a:p>
          <a:p>
            <a:endParaRPr lang="en-US" altLang="ja-JP" sz="4800" dirty="0" smtClean="0">
              <a:latin typeface="Georgia" charset="0"/>
              <a:ea typeface="ＭＳ Ｐゴシック" charset="0"/>
            </a:endParaRPr>
          </a:p>
          <a:p>
            <a:r>
              <a:rPr lang="en-US" altLang="ja-JP" sz="4800" dirty="0" smtClean="0">
                <a:latin typeface="Georgia" charset="0"/>
                <a:ea typeface="ＭＳ Ｐゴシック" charset="0"/>
              </a:rPr>
              <a:t> </a:t>
            </a:r>
            <a:endParaRPr lang="en-US" sz="4800" dirty="0">
              <a:latin typeface="Georgia" charset="0"/>
              <a:ea typeface="ＭＳ Ｐゴシック" charset="0"/>
            </a:endParaRPr>
          </a:p>
        </p:txBody>
      </p:sp>
      <p:pic>
        <p:nvPicPr>
          <p:cNvPr id="3" name="Picture 12" descr="Bbylnd4bw_edited"/>
          <p:cNvPicPr>
            <a:picLocks noChangeAspect="1" noChangeArrowheads="1"/>
          </p:cNvPicPr>
          <p:nvPr/>
        </p:nvPicPr>
        <p:blipFill>
          <a:blip r:embed="rId2">
            <a:extLst>
              <a:ext uri="{28A0092B-C50C-407E-A947-70E740481C1C}">
                <a14:useLocalDpi xmlns:a14="http://schemas.microsoft.com/office/drawing/2010/main" val="0"/>
              </a:ext>
            </a:extLst>
          </a:blip>
          <a:srcRect t="1646" b="1646"/>
          <a:stretch>
            <a:fillRect/>
          </a:stretch>
        </p:blipFill>
        <p:spPr>
          <a:xfrm>
            <a:off x="347662" y="1025769"/>
            <a:ext cx="8453438" cy="4800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 Placeholder 2"/>
          <p:cNvSpPr txBox="1">
            <a:spLocks/>
          </p:cNvSpPr>
          <p:nvPr/>
        </p:nvSpPr>
        <p:spPr>
          <a:xfrm>
            <a:off x="2260600" y="6004093"/>
            <a:ext cx="4102100" cy="57150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ts val="2400"/>
              </a:spcBef>
              <a:buClr>
                <a:schemeClr val="accent1">
                  <a:lumMod val="60000"/>
                  <a:lumOff val="40000"/>
                </a:schemeClr>
              </a:buClr>
              <a:buFont typeface="Candara" pitchFamily="34" charset="0"/>
              <a:buChar char="•"/>
              <a:defRPr sz="2800" kern="1200">
                <a:solidFill>
                  <a:schemeClr val="tx2"/>
                </a:solidFill>
                <a:latin typeface="+mn-lt"/>
                <a:ea typeface="+mn-ea"/>
                <a:cs typeface="+mn-cs"/>
              </a:defRPr>
            </a:lvl1pPr>
            <a:lvl2pPr marL="685800" indent="-336550" algn="l" defTabSz="914400" rtl="0" eaLnBrk="1" latinLnBrk="0" hangingPunct="1">
              <a:spcBef>
                <a:spcPts val="600"/>
              </a:spcBef>
              <a:buClr>
                <a:schemeClr val="tx2"/>
              </a:buClr>
              <a:buFont typeface="Candara" pitchFamily="34" charset="0"/>
              <a:buChar char="•"/>
              <a:defRPr sz="2600" kern="1200">
                <a:solidFill>
                  <a:schemeClr val="tx2"/>
                </a:solidFill>
                <a:latin typeface="+mn-lt"/>
                <a:ea typeface="+mn-ea"/>
                <a:cs typeface="+mn-cs"/>
              </a:defRPr>
            </a:lvl2pPr>
            <a:lvl3pPr marL="1035050" indent="-349250" algn="l" defTabSz="914400" rtl="0" eaLnBrk="1" latinLnBrk="0" hangingPunct="1">
              <a:spcBef>
                <a:spcPts val="600"/>
              </a:spcBef>
              <a:buClr>
                <a:schemeClr val="accent1">
                  <a:lumMod val="60000"/>
                  <a:lumOff val="40000"/>
                </a:schemeClr>
              </a:buClr>
              <a:buFont typeface="Candara" pitchFamily="34" charset="0"/>
              <a:buChar char="•"/>
              <a:defRPr sz="2400" kern="1200">
                <a:solidFill>
                  <a:schemeClr val="tx2"/>
                </a:solidFill>
                <a:latin typeface="+mn-lt"/>
                <a:ea typeface="+mn-ea"/>
                <a:cs typeface="+mn-cs"/>
              </a:defRPr>
            </a:lvl3pPr>
            <a:lvl4pPr marL="1371600" indent="-336550" algn="l" defTabSz="914400" rtl="0" eaLnBrk="1" latinLnBrk="0" hangingPunct="1">
              <a:spcBef>
                <a:spcPts val="600"/>
              </a:spcBef>
              <a:buClr>
                <a:schemeClr val="tx2"/>
              </a:buClr>
              <a:buFont typeface="Candara" pitchFamily="34" charset="0"/>
              <a:buChar char="•"/>
              <a:defRPr sz="2200" kern="1200">
                <a:solidFill>
                  <a:schemeClr val="tx2"/>
                </a:solidFill>
                <a:latin typeface="+mn-lt"/>
                <a:ea typeface="+mn-ea"/>
                <a:cs typeface="+mn-cs"/>
              </a:defRPr>
            </a:lvl4pPr>
            <a:lvl5pPr marL="1720850" indent="-349250" algn="l" defTabSz="914400" rtl="0" eaLnBrk="1" latinLnBrk="0" hangingPunct="1">
              <a:spcBef>
                <a:spcPts val="600"/>
              </a:spcBef>
              <a:buClr>
                <a:schemeClr val="accent1">
                  <a:lumMod val="60000"/>
                  <a:lumOff val="40000"/>
                </a:schemeClr>
              </a:buClr>
              <a:buFont typeface="Candara" pitchFamily="34" charset="0"/>
              <a:buChar char="•"/>
              <a:defRPr sz="2000" kern="1200">
                <a:solidFill>
                  <a:schemeClr val="tx2"/>
                </a:solidFill>
                <a:latin typeface="+mn-lt"/>
                <a:ea typeface="+mn-ea"/>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a:lstStyle>
          <a:p>
            <a:pPr marL="0" lvl="1" indent="0" algn="ctr">
              <a:buFont typeface="Wingdings" charset="0"/>
              <a:buNone/>
            </a:pPr>
            <a:r>
              <a:rPr lang="en-US" dirty="0" smtClean="0">
                <a:solidFill>
                  <a:schemeClr val="tx1"/>
                </a:solidFill>
                <a:latin typeface="Calibri" charset="0"/>
                <a:ea typeface="ＭＳ Ｐゴシック" charset="0"/>
              </a:rPr>
              <a:t>BUT…Mostly the lack of inclusion of the communities impacted in defining the problems and the solutions! </a:t>
            </a:r>
            <a:endParaRPr lang="en-US" dirty="0">
              <a:solidFill>
                <a:schemeClr val="tx1"/>
              </a:solidFill>
              <a:latin typeface="Calibri" charset="0"/>
              <a:ea typeface="ＭＳ Ｐゴシック" charset="0"/>
            </a:endParaRPr>
          </a:p>
        </p:txBody>
      </p:sp>
    </p:spTree>
    <p:extLst>
      <p:ext uri="{BB962C8B-B14F-4D97-AF65-F5344CB8AC3E}">
        <p14:creationId xmlns:p14="http://schemas.microsoft.com/office/powerpoint/2010/main" val="2832360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2"/>
          <p:cNvPicPr>
            <a:picLocks noGrp="1" noChangeAspect="1"/>
          </p:cNvPicPr>
          <p:nvPr>
            <p:ph idx="1"/>
          </p:nvPr>
        </p:nvPicPr>
        <p:blipFill>
          <a:blip r:embed="rId2">
            <a:extLst>
              <a:ext uri="{28A0092B-C50C-407E-A947-70E740481C1C}">
                <a14:useLocalDpi xmlns:a14="http://schemas.microsoft.com/office/drawing/2010/main" val="0"/>
              </a:ext>
            </a:extLst>
          </a:blip>
          <a:srcRect t="455" b="455"/>
          <a:stretch>
            <a:fillRect/>
          </a:stretch>
        </p:blipFill>
        <p:spPr>
          <a:xfrm>
            <a:off x="4649250" y="520573"/>
            <a:ext cx="4037549" cy="5853113"/>
          </a:xfrm>
          <a:ln w="19050" cmpd="sng">
            <a:solidFill>
              <a:schemeClr val="tx1"/>
            </a:solidFill>
          </a:ln>
        </p:spPr>
      </p:pic>
      <p:sp>
        <p:nvSpPr>
          <p:cNvPr id="6" name="Title 9"/>
          <p:cNvSpPr>
            <a:spLocks noGrp="1"/>
          </p:cNvSpPr>
          <p:nvPr>
            <p:ph type="title"/>
          </p:nvPr>
        </p:nvSpPr>
        <p:spPr>
          <a:xfrm>
            <a:off x="922125" y="1281445"/>
            <a:ext cx="3008313" cy="743346"/>
          </a:xfrm>
        </p:spPr>
        <p:txBody>
          <a:bodyPr/>
          <a:lstStyle/>
          <a:p>
            <a:pPr>
              <a:defRPr/>
            </a:pPr>
            <a:r>
              <a:rPr lang="en-US" dirty="0" smtClean="0">
                <a:latin typeface="Georgia"/>
                <a:cs typeface="Georgia"/>
              </a:rPr>
              <a:t>Our Piece of the Quilt:  Community!</a:t>
            </a:r>
            <a:endParaRPr lang="en-US" dirty="0">
              <a:latin typeface="Georgia"/>
              <a:cs typeface="Georgia"/>
            </a:endParaRPr>
          </a:p>
        </p:txBody>
      </p:sp>
      <p:sp>
        <p:nvSpPr>
          <p:cNvPr id="7" name="Text Placeholder 10"/>
          <p:cNvSpPr>
            <a:spLocks noGrp="1"/>
          </p:cNvSpPr>
          <p:nvPr>
            <p:ph type="body" sz="half" idx="2"/>
          </p:nvPr>
        </p:nvSpPr>
        <p:spPr>
          <a:xfrm>
            <a:off x="514717" y="2257426"/>
            <a:ext cx="4005384" cy="3868737"/>
          </a:xfrm>
        </p:spPr>
        <p:txBody>
          <a:bodyPr>
            <a:normAutofit/>
          </a:bodyPr>
          <a:lstStyle/>
          <a:p>
            <a:pPr marL="285750" indent="-285750" algn="l">
              <a:buFont typeface="Wingdings" charset="2"/>
              <a:buChar char="u"/>
            </a:pPr>
            <a:r>
              <a:rPr lang="en-US" dirty="0" smtClean="0">
                <a:latin typeface="Georgia"/>
                <a:ea typeface="ＭＳ Ｐゴシック" charset="0"/>
                <a:cs typeface="Georgia"/>
              </a:rPr>
              <a:t>A. </a:t>
            </a:r>
            <a:r>
              <a:rPr lang="en-US" sz="1600" dirty="0">
                <a:latin typeface="Georgia"/>
                <a:ea typeface="ＭＳ Ｐゴシック" charset="0"/>
                <a:cs typeface="Georgia"/>
              </a:rPr>
              <a:t>Re-member and re-establish culturally competent concept of extended family &amp; community support for mothers, babies, and families.</a:t>
            </a:r>
          </a:p>
          <a:p>
            <a:pPr marL="285750" indent="-285750" algn="l">
              <a:buFont typeface="Wingdings" charset="2"/>
              <a:buChar char="u"/>
            </a:pPr>
            <a:r>
              <a:rPr lang="en-US" sz="1600" dirty="0" smtClean="0">
                <a:latin typeface="Georgia"/>
                <a:ea typeface="ＭＳ Ｐゴシック" charset="0"/>
                <a:cs typeface="Georgia"/>
              </a:rPr>
              <a:t>B. Mobilizing </a:t>
            </a:r>
            <a:r>
              <a:rPr lang="en-US" sz="1600" dirty="0">
                <a:latin typeface="Georgia"/>
                <a:ea typeface="ＭＳ Ｐゴシック" charset="0"/>
                <a:cs typeface="Georgia"/>
              </a:rPr>
              <a:t>community volunteers to create small groups of sisterfriends, volunteers to provide one on one support.</a:t>
            </a:r>
          </a:p>
          <a:p>
            <a:pPr marL="285750" indent="-285750" algn="l">
              <a:buFont typeface="Wingdings" charset="2"/>
              <a:buChar char="u"/>
            </a:pPr>
            <a:r>
              <a:rPr lang="en-US" sz="1600" dirty="0" smtClean="0">
                <a:latin typeface="Georgia"/>
                <a:ea typeface="ＭＳ Ｐゴシック" charset="0"/>
                <a:cs typeface="Georgia"/>
              </a:rPr>
              <a:t>C. Expand </a:t>
            </a:r>
            <a:r>
              <a:rPr lang="en-US" sz="1600" dirty="0">
                <a:latin typeface="Georgia"/>
                <a:ea typeface="ＭＳ Ｐゴシック" charset="0"/>
                <a:cs typeface="Georgia"/>
              </a:rPr>
              <a:t>our circles beyond our neighborhoods to reach our communities nationally and globally. </a:t>
            </a:r>
          </a:p>
        </p:txBody>
      </p:sp>
    </p:spTree>
    <p:extLst>
      <p:ext uri="{BB962C8B-B14F-4D97-AF65-F5344CB8AC3E}">
        <p14:creationId xmlns:p14="http://schemas.microsoft.com/office/powerpoint/2010/main" val="3544238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7260" y="755043"/>
            <a:ext cx="3195256" cy="738664"/>
          </a:xfrm>
          <a:prstGeom prst="rect">
            <a:avLst/>
          </a:prstGeom>
          <a:noFill/>
        </p:spPr>
        <p:txBody>
          <a:bodyPr wrap="none" rtlCol="0">
            <a:spAutoFit/>
          </a:bodyPr>
          <a:lstStyle/>
          <a:p>
            <a:r>
              <a:rPr lang="en-US" sz="2400" dirty="0" smtClean="0">
                <a:solidFill>
                  <a:schemeClr val="tx1"/>
                </a:solidFill>
                <a:latin typeface="Georgia"/>
                <a:ea typeface="ＭＳ Ｐゴシック" charset="0"/>
                <a:cs typeface="Georgia"/>
              </a:rPr>
              <a:t>It’</a:t>
            </a:r>
            <a:r>
              <a:rPr lang="en-US" altLang="ja-JP" sz="2400" dirty="0" smtClean="0">
                <a:solidFill>
                  <a:schemeClr val="tx1"/>
                </a:solidFill>
                <a:latin typeface="Georgia"/>
                <a:ea typeface="ＭＳ Ｐゴシック" charset="0"/>
                <a:cs typeface="Georgia"/>
              </a:rPr>
              <a:t>s about community!</a:t>
            </a:r>
            <a:r>
              <a:rPr lang="en-US" altLang="ja-JP" dirty="0" smtClean="0">
                <a:solidFill>
                  <a:schemeClr val="tx1"/>
                </a:solidFill>
                <a:latin typeface="Georgia"/>
                <a:ea typeface="ＭＳ Ｐゴシック" charset="0"/>
                <a:cs typeface="Georgia"/>
              </a:rPr>
              <a:t/>
            </a:r>
            <a:br>
              <a:rPr lang="en-US" altLang="ja-JP" dirty="0" smtClean="0">
                <a:solidFill>
                  <a:schemeClr val="tx1"/>
                </a:solidFill>
                <a:latin typeface="Georgia"/>
                <a:ea typeface="ＭＳ Ｐゴシック" charset="0"/>
                <a:cs typeface="Georgia"/>
              </a:rPr>
            </a:br>
            <a:endParaRPr lang="en-US" dirty="0"/>
          </a:p>
        </p:txBody>
      </p:sp>
      <p:pic>
        <p:nvPicPr>
          <p:cNvPr id="4" name="Picture 3" descr="P107098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247" y="1462827"/>
            <a:ext cx="5753448" cy="4440986"/>
          </a:xfrm>
          <a:prstGeom prst="rect">
            <a:avLst/>
          </a:prstGeom>
          <a:ln w="19050" cmpd="sng">
            <a:solidFill>
              <a:schemeClr val="tx1"/>
            </a:solidFill>
          </a:ln>
        </p:spPr>
      </p:pic>
    </p:spTree>
    <p:extLst>
      <p:ext uri="{BB962C8B-B14F-4D97-AF65-F5344CB8AC3E}">
        <p14:creationId xmlns:p14="http://schemas.microsoft.com/office/powerpoint/2010/main" val="4117071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7990" y="1172153"/>
            <a:ext cx="2580905" cy="830997"/>
          </a:xfrm>
          <a:prstGeom prst="rect">
            <a:avLst/>
          </a:prstGeom>
          <a:noFill/>
        </p:spPr>
        <p:txBody>
          <a:bodyPr wrap="none" rtlCol="0">
            <a:spAutoFit/>
          </a:bodyPr>
          <a:lstStyle/>
          <a:p>
            <a:r>
              <a:rPr lang="en-US" sz="2400" dirty="0" smtClean="0">
                <a:solidFill>
                  <a:schemeClr val="tx1"/>
                </a:solidFill>
                <a:latin typeface="Georgia"/>
                <a:ea typeface="ＭＳ Ｐゴシック" charset="0"/>
                <a:cs typeface="Georgia"/>
              </a:rPr>
              <a:t>It’</a:t>
            </a:r>
            <a:r>
              <a:rPr lang="en-US" altLang="ja-JP" sz="2400" dirty="0" smtClean="0">
                <a:solidFill>
                  <a:schemeClr val="tx1"/>
                </a:solidFill>
                <a:latin typeface="Georgia"/>
                <a:ea typeface="ＭＳ Ｐゴシック" charset="0"/>
                <a:cs typeface="Georgia"/>
              </a:rPr>
              <a:t>s about Family!</a:t>
            </a:r>
            <a:br>
              <a:rPr lang="en-US" altLang="ja-JP" sz="2400" dirty="0" smtClean="0">
                <a:solidFill>
                  <a:schemeClr val="tx1"/>
                </a:solidFill>
                <a:latin typeface="Georgia"/>
                <a:ea typeface="ＭＳ Ｐゴシック" charset="0"/>
                <a:cs typeface="Georgia"/>
              </a:rPr>
            </a:br>
            <a:endParaRPr lang="en-US" sz="2400" dirty="0"/>
          </a:p>
        </p:txBody>
      </p:sp>
      <p:pic>
        <p:nvPicPr>
          <p:cNvPr id="5" name="Picture 4" descr="IMG_42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767" y="1877507"/>
            <a:ext cx="5486401" cy="3657600"/>
          </a:xfrm>
          <a:prstGeom prst="rect">
            <a:avLst/>
          </a:prstGeom>
          <a:ln w="19050" cmpd="sng">
            <a:solidFill>
              <a:schemeClr val="tx1"/>
            </a:solidFill>
          </a:ln>
        </p:spPr>
      </p:pic>
    </p:spTree>
    <p:extLst>
      <p:ext uri="{BB962C8B-B14F-4D97-AF65-F5344CB8AC3E}">
        <p14:creationId xmlns:p14="http://schemas.microsoft.com/office/powerpoint/2010/main" val="1557106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08 at 4.58.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686" y="2043756"/>
            <a:ext cx="6371337" cy="2889952"/>
          </a:xfrm>
          <a:prstGeom prst="rect">
            <a:avLst/>
          </a:prstGeom>
          <a:ln w="19050" cmpd="sng">
            <a:solidFill>
              <a:schemeClr val="tx1"/>
            </a:solidFill>
          </a:ln>
        </p:spPr>
      </p:pic>
      <p:sp>
        <p:nvSpPr>
          <p:cNvPr id="5" name="TextBox 4"/>
          <p:cNvSpPr txBox="1"/>
          <p:nvPr/>
        </p:nvSpPr>
        <p:spPr>
          <a:xfrm>
            <a:off x="1592834" y="1352090"/>
            <a:ext cx="5655214" cy="369332"/>
          </a:xfrm>
          <a:prstGeom prst="rect">
            <a:avLst/>
          </a:prstGeom>
          <a:noFill/>
        </p:spPr>
        <p:txBody>
          <a:bodyPr wrap="none" rtlCol="0">
            <a:spAutoFit/>
          </a:bodyPr>
          <a:lstStyle/>
          <a:p>
            <a:r>
              <a:rPr lang="en-US" dirty="0" smtClean="0">
                <a:latin typeface="Georgia"/>
                <a:cs typeface="Georgia"/>
              </a:rPr>
              <a:t>It’s about our next generation of community leaders</a:t>
            </a:r>
            <a:r>
              <a:rPr lang="mr-IN" dirty="0" smtClean="0">
                <a:latin typeface="Georgia"/>
                <a:cs typeface="Georgia"/>
              </a:rPr>
              <a:t>…</a:t>
            </a:r>
            <a:endParaRPr lang="en-US" dirty="0">
              <a:latin typeface="Georgia"/>
              <a:cs typeface="Georgia"/>
            </a:endParaRPr>
          </a:p>
        </p:txBody>
      </p:sp>
    </p:spTree>
    <p:extLst>
      <p:ext uri="{BB962C8B-B14F-4D97-AF65-F5344CB8AC3E}">
        <p14:creationId xmlns:p14="http://schemas.microsoft.com/office/powerpoint/2010/main" val="40221968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304800" y="647747"/>
            <a:ext cx="8458200" cy="731837"/>
          </a:xfrm>
          <a:prstGeom prst="rect">
            <a:avLst/>
          </a:prstGeom>
        </p:spPr>
        <p:txBody>
          <a:bodyPr/>
          <a:lstStyle>
            <a:lvl1pPr algn="ctr" defTabSz="914400" rtl="0" eaLnBrk="1" latinLnBrk="0" hangingPunct="1">
              <a:lnSpc>
                <a:spcPts val="6000"/>
              </a:lnSpc>
              <a:spcBef>
                <a:spcPct val="0"/>
              </a:spcBef>
              <a:buNone/>
              <a:defRPr sz="5400" kern="1200">
                <a:solidFill>
                  <a:schemeClr val="tx2"/>
                </a:solidFill>
                <a:latin typeface="+mn-lt"/>
                <a:ea typeface="+mj-ea"/>
                <a:cs typeface="+mj-cs"/>
              </a:defRPr>
            </a:lvl1pPr>
          </a:lstStyle>
          <a:p>
            <a:pPr>
              <a:defRPr/>
            </a:pPr>
            <a:r>
              <a:rPr lang="en-US" sz="2800" dirty="0" smtClean="0">
                <a:solidFill>
                  <a:schemeClr val="tx1"/>
                </a:solidFill>
                <a:latin typeface="Georgia"/>
                <a:ea typeface="ＭＳ Ｐゴシック" charset="0"/>
                <a:cs typeface="Georgia"/>
              </a:rPr>
              <a:t>It’</a:t>
            </a:r>
            <a:r>
              <a:rPr lang="en-US" altLang="ja-JP" sz="2800" dirty="0" smtClean="0">
                <a:solidFill>
                  <a:schemeClr val="tx1"/>
                </a:solidFill>
                <a:latin typeface="Georgia"/>
                <a:ea typeface="ＭＳ Ｐゴシック" charset="0"/>
                <a:cs typeface="Georgia"/>
              </a:rPr>
              <a:t>s about community!</a:t>
            </a:r>
            <a:r>
              <a:rPr lang="en-US" altLang="ja-JP" dirty="0" smtClean="0">
                <a:solidFill>
                  <a:schemeClr val="tx1"/>
                </a:solidFill>
                <a:latin typeface="Georgia"/>
                <a:ea typeface="ＭＳ Ｐゴシック" charset="0"/>
                <a:cs typeface="Georgia"/>
              </a:rPr>
              <a:t/>
            </a:r>
            <a:br>
              <a:rPr lang="en-US" altLang="ja-JP" dirty="0" smtClean="0">
                <a:solidFill>
                  <a:schemeClr val="tx1"/>
                </a:solidFill>
                <a:latin typeface="Georgia"/>
                <a:ea typeface="ＭＳ Ｐゴシック" charset="0"/>
                <a:cs typeface="Georgia"/>
              </a:rPr>
            </a:br>
            <a:endParaRPr lang="en-US" dirty="0">
              <a:solidFill>
                <a:schemeClr val="tx1"/>
              </a:solidFill>
              <a:latin typeface="Georgia"/>
              <a:ea typeface="ＭＳ Ｐゴシック" charset="0"/>
              <a:cs typeface="Georgia"/>
            </a:endParaRPr>
          </a:p>
        </p:txBody>
      </p:sp>
      <p:pic>
        <p:nvPicPr>
          <p:cNvPr id="3" name="Picture Placeholder 2"/>
          <p:cNvPicPr>
            <a:picLocks noChangeAspect="1"/>
          </p:cNvPicPr>
          <p:nvPr/>
        </p:nvPicPr>
        <p:blipFill rotWithShape="1">
          <a:blip r:embed="rId2"/>
          <a:srcRect t="-214" b="-214"/>
          <a:stretch/>
        </p:blipFill>
        <p:spPr>
          <a:xfrm>
            <a:off x="613457" y="1668279"/>
            <a:ext cx="7902008" cy="3237981"/>
          </a:xfrm>
          <a:prstGeom prst="rect">
            <a:avLst/>
          </a:prstGeom>
          <a:ln w="38100">
            <a:solidFill>
              <a:schemeClr val="tx1"/>
            </a:solidFill>
          </a:ln>
        </p:spPr>
      </p:pic>
      <p:sp>
        <p:nvSpPr>
          <p:cNvPr id="4" name="Title 7"/>
          <p:cNvSpPr txBox="1">
            <a:spLocks/>
          </p:cNvSpPr>
          <p:nvPr/>
        </p:nvSpPr>
        <p:spPr>
          <a:xfrm>
            <a:off x="431800" y="4755594"/>
            <a:ext cx="8458200" cy="731837"/>
          </a:xfrm>
          <a:prstGeom prst="rect">
            <a:avLst/>
          </a:prstGeom>
        </p:spPr>
        <p:txBody>
          <a:bodyPr/>
          <a:lstStyle>
            <a:lvl1pPr algn="ctr" defTabSz="914400" rtl="0" eaLnBrk="1" latinLnBrk="0" hangingPunct="1">
              <a:lnSpc>
                <a:spcPts val="6000"/>
              </a:lnSpc>
              <a:spcBef>
                <a:spcPct val="0"/>
              </a:spcBef>
              <a:buNone/>
              <a:defRPr sz="5400" kern="1200">
                <a:solidFill>
                  <a:schemeClr val="tx2"/>
                </a:solidFill>
                <a:latin typeface="+mn-lt"/>
                <a:ea typeface="+mj-ea"/>
                <a:cs typeface="+mj-cs"/>
              </a:defRPr>
            </a:lvl1pPr>
          </a:lstStyle>
          <a:p>
            <a:r>
              <a:rPr lang="en-US" sz="1800" dirty="0">
                <a:solidFill>
                  <a:schemeClr val="tx1"/>
                </a:solidFill>
                <a:latin typeface="Georgia"/>
                <a:ea typeface="ＭＳ Ｐゴシック" charset="0"/>
                <a:cs typeface="Georgia"/>
              </a:rPr>
              <a:t>Arkansas “Footsteps to Freedom Birthing Project”</a:t>
            </a:r>
            <a:r>
              <a:rPr lang="en-US" altLang="ja-JP" sz="1800" dirty="0">
                <a:solidFill>
                  <a:schemeClr val="tx1"/>
                </a:solidFill>
                <a:latin typeface="Georgia"/>
                <a:ea typeface="ＭＳ Ｐゴシック" charset="0"/>
                <a:cs typeface="Georgia"/>
              </a:rPr>
              <a:t> Baby Shower</a:t>
            </a:r>
          </a:p>
          <a:p>
            <a:endParaRPr lang="en-US" sz="1800" dirty="0">
              <a:latin typeface="Georgia"/>
              <a:ea typeface="ＭＳ Ｐゴシック" charset="0"/>
              <a:cs typeface="Georgia"/>
            </a:endParaRPr>
          </a:p>
          <a:p>
            <a:pPr>
              <a:defRPr/>
            </a:pPr>
            <a:r>
              <a:rPr lang="en-US" altLang="ja-JP" sz="1800" dirty="0" smtClean="0">
                <a:latin typeface="Georgia"/>
                <a:ea typeface="ＭＳ Ｐゴシック" charset="0"/>
                <a:cs typeface="Georgia"/>
              </a:rPr>
              <a:t/>
            </a:r>
            <a:br>
              <a:rPr lang="en-US" altLang="ja-JP" sz="1800" dirty="0" smtClean="0">
                <a:latin typeface="Georgia"/>
                <a:ea typeface="ＭＳ Ｐゴシック" charset="0"/>
                <a:cs typeface="Georgia"/>
              </a:rPr>
            </a:br>
            <a:endParaRPr lang="en-US" sz="1800" dirty="0">
              <a:latin typeface="Georgia"/>
              <a:ea typeface="ＭＳ Ｐゴシック" charset="0"/>
              <a:cs typeface="Georgia"/>
            </a:endParaRPr>
          </a:p>
        </p:txBody>
      </p:sp>
      <p:sp>
        <p:nvSpPr>
          <p:cNvPr id="5" name="TextBox 4"/>
          <p:cNvSpPr txBox="1"/>
          <p:nvPr/>
        </p:nvSpPr>
        <p:spPr>
          <a:xfrm>
            <a:off x="5861539" y="5501976"/>
            <a:ext cx="555897"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897263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173</TotalTime>
  <Words>544</Words>
  <Application>Microsoft Macintosh PowerPoint</Application>
  <PresentationFormat>On-screen Show (4:3)</PresentationFormat>
  <Paragraphs>78</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A Grassroots Effort to Improve Maternal &amp; Infant Mortality and Morbidity </vt:lpstr>
      <vt:lpstr>PowerPoint Presentation</vt:lpstr>
      <vt:lpstr>PowerPoint Presentation</vt:lpstr>
      <vt:lpstr>Our Piece of the Quilt:  Community!</vt:lpstr>
      <vt:lpstr>PowerPoint Presentation</vt:lpstr>
      <vt:lpstr>PowerPoint Presentation</vt:lpstr>
      <vt:lpstr>PowerPoint Presentation</vt:lpstr>
      <vt:lpstr>PowerPoint Presentation</vt:lpstr>
      <vt:lpstr>Learning from Cuba:             Best country for Black babies to be born</vt:lpstr>
      <vt:lpstr>PowerPoint Presentation</vt:lpstr>
      <vt:lpstr>Learning from Birthing Project USA</vt:lpstr>
      <vt:lpstr>PowerPoint Presentation</vt:lpstr>
      <vt:lpstr>PowerPoint Presentation</vt:lpstr>
      <vt:lpstr>Harriet Tubman Theory… each person does the part they  can do, some people can take  a group from Tennessee to Canada,  some can only take a message to  the next Plantation, everyone  is a conductor… </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AMT</dc:creator>
  <cp:lastModifiedBy>AMT</cp:lastModifiedBy>
  <cp:revision>14</cp:revision>
  <dcterms:created xsi:type="dcterms:W3CDTF">2017-03-30T01:06:47Z</dcterms:created>
  <dcterms:modified xsi:type="dcterms:W3CDTF">2017-03-30T04:00:27Z</dcterms:modified>
</cp:coreProperties>
</file>