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1" r:id="rId8"/>
    <p:sldId id="265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9FDB94-C1E3-44B2-AA3F-5F436D5131CF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B34AD5-0121-4FA4-A819-9CFAB5F32A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Jessica Desrosiers and Elizabeth Santangelo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667000"/>
            <a:ext cx="7716819" cy="2277910"/>
          </a:xfrm>
        </p:spPr>
        <p:txBody>
          <a:bodyPr/>
          <a:lstStyle/>
          <a:p>
            <a:r>
              <a:rPr lang="en-US" dirty="0" smtClean="0"/>
              <a:t>Birth Spacing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68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itchFamily="18" charset="0"/>
              </a:rPr>
              <a:t>Birth after 24 months</a:t>
            </a:r>
            <a:br>
              <a:rPr lang="en-US" dirty="0" smtClean="0">
                <a:latin typeface="Palatino Linotype" pitchFamily="18" charset="0"/>
              </a:rPr>
            </a:b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752600"/>
            <a:ext cx="462741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81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Palatino Linotype" pitchFamily="18" charset="0"/>
              </a:rPr>
              <a:t>When pregnancy occurs more than 24 months after a live birth:</a:t>
            </a:r>
          </a:p>
          <a:p>
            <a:pPr defTabSz="912813">
              <a:lnSpc>
                <a:spcPct val="90000"/>
              </a:lnSpc>
              <a:buFontTx/>
              <a:buNone/>
            </a:pPr>
            <a:endParaRPr lang="en-US" sz="2800" dirty="0">
              <a:latin typeface="Palatino Linotype" pitchFamily="18" charset="0"/>
            </a:endParaRPr>
          </a:p>
          <a:p>
            <a:pPr defTabSz="91281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Palatino Linotype" pitchFamily="18" charset="0"/>
              </a:rPr>
              <a:t>	Allows infant to benefit from two full years of breast feeding</a:t>
            </a:r>
            <a:endParaRPr lang="en-US" sz="2800" dirty="0">
              <a:latin typeface="Palatino Linotype" pitchFamily="18" charset="0"/>
            </a:endParaRPr>
          </a:p>
        </p:txBody>
      </p:sp>
      <p:pic>
        <p:nvPicPr>
          <p:cNvPr id="2050" name="Picture 2" descr="http://www.kellyskindergarten.com/Calendar/images/piec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76945" y="1905000"/>
            <a:ext cx="4443255" cy="320992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11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38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512511" cy="1143000"/>
          </a:xfrm>
        </p:spPr>
        <p:txBody>
          <a:bodyPr/>
          <a:lstStyle/>
          <a:p>
            <a:r>
              <a:rPr lang="en-US" dirty="0" smtClean="0"/>
              <a:t>What is Birth Spacing?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362200"/>
            <a:ext cx="6400800" cy="3474720"/>
          </a:xfrm>
        </p:spPr>
        <p:txBody>
          <a:bodyPr>
            <a:normAutofit/>
          </a:bodyPr>
          <a:lstStyle/>
          <a:p>
            <a:r>
              <a:rPr lang="en-US" dirty="0"/>
              <a:t>Birth Spacing is the practice of waiting </a:t>
            </a:r>
            <a:r>
              <a:rPr lang="en-US" dirty="0" smtClean="0"/>
              <a:t>between pregnancies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having a baby, it is a good idea to </a:t>
            </a:r>
            <a:r>
              <a:rPr lang="en-US" dirty="0" smtClean="0"/>
              <a:t> wait </a:t>
            </a:r>
            <a:r>
              <a:rPr lang="en-US" b="1" dirty="0" smtClean="0"/>
              <a:t>18-24 </a:t>
            </a:r>
            <a:r>
              <a:rPr lang="en-US" b="1" dirty="0"/>
              <a:t>months </a:t>
            </a:r>
            <a:r>
              <a:rPr lang="en-US" dirty="0"/>
              <a:t>before getting pregnant again </a:t>
            </a:r>
            <a:r>
              <a:rPr lang="en-US" dirty="0" smtClean="0"/>
              <a:t> to </a:t>
            </a:r>
            <a:r>
              <a:rPr lang="en-US" dirty="0"/>
              <a:t>maintain the best health for </a:t>
            </a:r>
            <a:r>
              <a:rPr lang="en-US" dirty="0" smtClean="0"/>
              <a:t>a woman’s body </a:t>
            </a:r>
            <a:r>
              <a:rPr lang="en-US" dirty="0"/>
              <a:t>and her </a:t>
            </a:r>
            <a:r>
              <a:rPr lang="en-US" dirty="0" smtClean="0"/>
              <a:t>children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time between pregnancies is less </a:t>
            </a:r>
            <a:r>
              <a:rPr lang="en-US" dirty="0" smtClean="0"/>
              <a:t>than </a:t>
            </a:r>
            <a:r>
              <a:rPr lang="en-US" dirty="0"/>
              <a:t>18 months, her body may not be ready to have </a:t>
            </a:r>
            <a:r>
              <a:rPr lang="en-US" dirty="0" smtClean="0"/>
              <a:t>a healthy </a:t>
            </a:r>
            <a:r>
              <a:rPr lang="en-US" dirty="0"/>
              <a:t>baby.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956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6512511" cy="1143000"/>
          </a:xfrm>
        </p:spPr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Target Audiences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62000" y="2209800"/>
            <a:ext cx="4191000" cy="3657600"/>
          </a:xfrm>
        </p:spPr>
        <p:txBody>
          <a:bodyPr>
            <a:normAutofit/>
          </a:bodyPr>
          <a:lstStyle/>
          <a:p>
            <a:pPr defTabSz="912813">
              <a:lnSpc>
                <a:spcPct val="80000"/>
              </a:lnSpc>
            </a:pPr>
            <a:r>
              <a:rPr lang="en-US" sz="2800" dirty="0" smtClean="0">
                <a:latin typeface="Palatino Linotype" pitchFamily="18" charset="0"/>
              </a:rPr>
              <a:t>Adolescents</a:t>
            </a:r>
          </a:p>
          <a:p>
            <a:pPr defTabSz="912813">
              <a:lnSpc>
                <a:spcPct val="80000"/>
              </a:lnSpc>
            </a:pPr>
            <a:endParaRPr lang="en-US" sz="2800" dirty="0" smtClean="0">
              <a:latin typeface="Palatino Linotype" pitchFamily="18" charset="0"/>
            </a:endParaRPr>
          </a:p>
          <a:p>
            <a:pPr defTabSz="912813">
              <a:lnSpc>
                <a:spcPct val="80000"/>
              </a:lnSpc>
            </a:pPr>
            <a:r>
              <a:rPr lang="en-US" sz="2800" dirty="0" smtClean="0">
                <a:latin typeface="Palatino Linotype" pitchFamily="18" charset="0"/>
              </a:rPr>
              <a:t>Newlyweds</a:t>
            </a:r>
          </a:p>
          <a:p>
            <a:pPr defTabSz="912813">
              <a:lnSpc>
                <a:spcPct val="80000"/>
              </a:lnSpc>
            </a:pPr>
            <a:endParaRPr lang="en-US" sz="2800" dirty="0" smtClean="0">
              <a:latin typeface="Palatino Linotype" pitchFamily="18" charset="0"/>
            </a:endParaRPr>
          </a:p>
          <a:p>
            <a:pPr defTabSz="912813">
              <a:lnSpc>
                <a:spcPct val="80000"/>
              </a:lnSpc>
            </a:pPr>
            <a:r>
              <a:rPr lang="en-US" sz="2800" dirty="0" smtClean="0">
                <a:latin typeface="Palatino Linotype" pitchFamily="18" charset="0"/>
              </a:rPr>
              <a:t>Postpartum Women</a:t>
            </a:r>
          </a:p>
          <a:p>
            <a:pPr defTabSz="912813">
              <a:lnSpc>
                <a:spcPct val="80000"/>
              </a:lnSpc>
            </a:pPr>
            <a:endParaRPr lang="en-US" sz="2800" dirty="0" smtClean="0">
              <a:latin typeface="Palatino Linotype" pitchFamily="18" charset="0"/>
            </a:endParaRPr>
          </a:p>
          <a:p>
            <a:pPr defTabSz="912813">
              <a:lnSpc>
                <a:spcPct val="80000"/>
              </a:lnSpc>
            </a:pPr>
            <a:r>
              <a:rPr lang="en-US" sz="2800" dirty="0" smtClean="0">
                <a:latin typeface="Palatino Linotype" pitchFamily="18" charset="0"/>
              </a:rPr>
              <a:t>Women age 30 and older</a:t>
            </a:r>
          </a:p>
        </p:txBody>
      </p:sp>
      <p:pic>
        <p:nvPicPr>
          <p:cNvPr id="3074" name="Picture 2" descr="http://www.sxc.hu/pic/m/h/hi/hisks/1103356_newly-weds_pictogram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90209" y="1828800"/>
            <a:ext cx="3896591" cy="389659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14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Birth Spacing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133600"/>
            <a:ext cx="3810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Increased </a:t>
            </a:r>
            <a:r>
              <a:rPr lang="en-US" dirty="0"/>
              <a:t>risk of </a:t>
            </a:r>
            <a:r>
              <a:rPr lang="en-US" dirty="0" smtClean="0"/>
              <a:t>having </a:t>
            </a:r>
            <a:r>
              <a:rPr lang="en-US" dirty="0"/>
              <a:t>a poor birth </a:t>
            </a:r>
            <a:r>
              <a:rPr lang="en-US" dirty="0" smtClean="0"/>
              <a:t>outcome</a:t>
            </a:r>
          </a:p>
          <a:p>
            <a:r>
              <a:rPr lang="en-US" dirty="0" smtClean="0"/>
              <a:t>Threaten </a:t>
            </a:r>
            <a:r>
              <a:rPr lang="en-US" dirty="0"/>
              <a:t>the health of the child and the </a:t>
            </a:r>
            <a:r>
              <a:rPr lang="en-US" dirty="0" smtClean="0"/>
              <a:t>mother</a:t>
            </a:r>
          </a:p>
          <a:p>
            <a:r>
              <a:rPr lang="en-US" dirty="0" smtClean="0"/>
              <a:t>Associated </a:t>
            </a:r>
            <a:r>
              <a:rPr lang="en-US" dirty="0"/>
              <a:t>with infant mortality and </a:t>
            </a:r>
            <a:r>
              <a:rPr lang="en-US" dirty="0" smtClean="0"/>
              <a:t>other </a:t>
            </a:r>
            <a:r>
              <a:rPr lang="en-US" dirty="0"/>
              <a:t>short-term and long-term health complications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cdn-ugc.mamaslatinas.com/gen/constrain/500/500/80/2012/05/03/16/d5/y1/po03c2788c5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76461" y="2362200"/>
            <a:ext cx="4286250" cy="261937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28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Birth Spacing Be Accomplished?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400"/>
            <a:ext cx="46482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Avoid having </a:t>
            </a:r>
            <a:r>
              <a:rPr lang="en-US" dirty="0"/>
              <a:t>sex during the fertile days of a woman’s cycle </a:t>
            </a:r>
          </a:p>
          <a:p>
            <a:r>
              <a:rPr lang="en-US" dirty="0" smtClean="0"/>
              <a:t>Barrier method of birth control, such as the male or female condom </a:t>
            </a:r>
          </a:p>
          <a:p>
            <a:r>
              <a:rPr lang="en-US" dirty="0"/>
              <a:t>M</a:t>
            </a:r>
            <a:r>
              <a:rPr lang="en-US" dirty="0" smtClean="0"/>
              <a:t>edication or hormonal method, such as birth control pills </a:t>
            </a:r>
          </a:p>
          <a:p>
            <a:r>
              <a:rPr lang="en-US" dirty="0"/>
              <a:t>A woman’s health </a:t>
            </a:r>
            <a:r>
              <a:rPr lang="en-US" dirty="0" smtClean="0"/>
              <a:t>status, </a:t>
            </a:r>
            <a:r>
              <a:rPr lang="en-US" dirty="0"/>
              <a:t>body mass index, </a:t>
            </a:r>
            <a:r>
              <a:rPr lang="en-US" dirty="0" smtClean="0"/>
              <a:t>habits, </a:t>
            </a:r>
            <a:r>
              <a:rPr lang="en-US" dirty="0"/>
              <a:t>and other considerations are all </a:t>
            </a:r>
            <a:r>
              <a:rPr lang="en-US" dirty="0" smtClean="0"/>
              <a:t>important </a:t>
            </a:r>
            <a:r>
              <a:rPr lang="en-US" dirty="0"/>
              <a:t>factors in choosing a contraceptive method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www.blogcdn.com/www.parentdish.com/media/2011/04/condoms_284x2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2" y="2890043"/>
            <a:ext cx="3003549" cy="225266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46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alatino Linotype" pitchFamily="18" charset="0"/>
              </a:rPr>
              <a:t>HEALTHY TIMING AND SPACING BEHAVIORS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62400" y="2514600"/>
            <a:ext cx="4800600" cy="3962400"/>
          </a:xfrm>
        </p:spPr>
        <p:txBody>
          <a:bodyPr>
            <a:normAutofit/>
          </a:bodyPr>
          <a:lstStyle/>
          <a:p>
            <a:pPr marL="363538" indent="-363538" defTabSz="912813" eaLnBrk="1" hangingPunct="1">
              <a:lnSpc>
                <a:spcPct val="90000"/>
              </a:lnSpc>
              <a:buFontTx/>
              <a:buNone/>
            </a:pPr>
            <a:r>
              <a:rPr lang="en-US" sz="2000" b="1" u="sng" dirty="0" smtClean="0">
                <a:latin typeface="Palatino Linotype" pitchFamily="18" charset="0"/>
              </a:rPr>
              <a:t>Timing</a:t>
            </a:r>
          </a:p>
          <a:p>
            <a:pPr marL="363538" indent="-363538" defTabSz="912813" eaLnBrk="1" hangingPunct="1">
              <a:lnSpc>
                <a:spcPct val="90000"/>
              </a:lnSpc>
            </a:pPr>
            <a:r>
              <a:rPr lang="en-US" sz="2000" dirty="0" smtClean="0">
                <a:latin typeface="Palatino Linotype" pitchFamily="18" charset="0"/>
              </a:rPr>
              <a:t>Pregnancies delayed until 18 years of age</a:t>
            </a:r>
          </a:p>
          <a:p>
            <a:pPr marL="363538" indent="-363538" defTabSz="912813" eaLnBrk="1" hangingPunct="1">
              <a:lnSpc>
                <a:spcPct val="90000"/>
              </a:lnSpc>
            </a:pPr>
            <a:r>
              <a:rPr lang="en-US" sz="2000" dirty="0" smtClean="0">
                <a:latin typeface="Palatino Linotype" pitchFamily="18" charset="0"/>
              </a:rPr>
              <a:t>Pregnancies occur before age 34</a:t>
            </a:r>
          </a:p>
          <a:p>
            <a:pPr marL="363538" indent="-363538" defTabSz="912813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Palatino Linotype" pitchFamily="18" charset="0"/>
            </a:endParaRPr>
          </a:p>
          <a:p>
            <a:pPr marL="363538" indent="-363538" defTabSz="912813" eaLnBrk="1" hangingPunct="1">
              <a:lnSpc>
                <a:spcPct val="90000"/>
              </a:lnSpc>
              <a:buFontTx/>
              <a:buNone/>
            </a:pPr>
            <a:r>
              <a:rPr lang="en-US" sz="2000" b="1" u="sng" dirty="0" smtClean="0">
                <a:latin typeface="Palatino Linotype" pitchFamily="18" charset="0"/>
              </a:rPr>
              <a:t>Spacing</a:t>
            </a:r>
          </a:p>
          <a:p>
            <a:pPr marL="363538" indent="-363538" defTabSz="912813" eaLnBrk="1" hangingPunct="1">
              <a:lnSpc>
                <a:spcPct val="90000"/>
              </a:lnSpc>
            </a:pPr>
            <a:r>
              <a:rPr lang="en-US" sz="2000" dirty="0" smtClean="0">
                <a:latin typeface="Palatino Linotype" pitchFamily="18" charset="0"/>
              </a:rPr>
              <a:t>Pregnancies spaced to occur </a:t>
            </a:r>
            <a:r>
              <a:rPr lang="en-US" sz="2000" u="sng" dirty="0" smtClean="0">
                <a:latin typeface="Palatino Linotype" pitchFamily="18" charset="0"/>
              </a:rPr>
              <a:t>18-24</a:t>
            </a:r>
            <a:r>
              <a:rPr lang="en-US" sz="2000" dirty="0" smtClean="0">
                <a:latin typeface="Palatino Linotype" pitchFamily="18" charset="0"/>
              </a:rPr>
              <a:t> months </a:t>
            </a:r>
            <a:r>
              <a:rPr lang="en-US" sz="2000" u="sng" dirty="0" smtClean="0">
                <a:latin typeface="Palatino Linotype" pitchFamily="18" charset="0"/>
              </a:rPr>
              <a:t>after</a:t>
            </a:r>
            <a:r>
              <a:rPr lang="en-US" sz="2000" dirty="0" smtClean="0">
                <a:latin typeface="Palatino Linotype" pitchFamily="18" charset="0"/>
              </a:rPr>
              <a:t> preceding live birth (a 33 month birth-to-birth interval)</a:t>
            </a:r>
          </a:p>
          <a:p>
            <a:pPr marL="363538" indent="-363538" defTabSz="912813" eaLnBrk="1" hangingPunct="1">
              <a:lnSpc>
                <a:spcPct val="90000"/>
              </a:lnSpc>
            </a:pPr>
            <a:r>
              <a:rPr lang="en-US" sz="2000" dirty="0" smtClean="0">
                <a:latin typeface="Palatino Linotype" pitchFamily="18" charset="0"/>
              </a:rPr>
              <a:t>Pregnancies spaced to occur 6 months after miscarriage or induced abortion</a:t>
            </a:r>
          </a:p>
        </p:txBody>
      </p:sp>
      <p:pic>
        <p:nvPicPr>
          <p:cNvPr id="4098" name="Picture 2" descr="http://www-math.ucdenver.edu/%7Ewcherowi/clo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2905125" cy="3038476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817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alatino Linotype" pitchFamily="18" charset="0"/>
              </a:rPr>
              <a:t>Too Short Pregnancy Intervals are Associated with Multiple Adverse Outcomes</a:t>
            </a:r>
            <a:endParaRPr lang="en-US" dirty="0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304800" y="2971800"/>
            <a:ext cx="4267200" cy="290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45720" indent="0">
              <a:spcBef>
                <a:spcPct val="50000"/>
              </a:spcBef>
              <a:buNone/>
            </a:pPr>
            <a:r>
              <a:rPr lang="en-US" sz="2000" b="1" u="sng" dirty="0"/>
              <a:t>Perinatal/Infant Outcomes:</a:t>
            </a:r>
            <a:endParaRPr lang="en-US" sz="20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Pre-term </a:t>
            </a:r>
            <a:r>
              <a:rPr lang="en-US" sz="2000" dirty="0" smtClean="0"/>
              <a:t>birth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Low birth </a:t>
            </a:r>
            <a:r>
              <a:rPr lang="en-US" sz="2000" dirty="0" smtClean="0"/>
              <a:t>weight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Small size for gestational </a:t>
            </a:r>
            <a:r>
              <a:rPr lang="en-US" sz="2000" dirty="0" smtClean="0"/>
              <a:t>age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Still birth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Newborn/infant mortality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953000" y="3733800"/>
            <a:ext cx="3429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/>
              <a:t>Maternal Outcomes</a:t>
            </a:r>
            <a:r>
              <a:rPr lang="en-US" sz="2000" b="1" u="sng" dirty="0" smtClean="0"/>
              <a:t>:</a:t>
            </a:r>
            <a:endParaRPr lang="en-US" sz="20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Maternal mortality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Induced </a:t>
            </a:r>
            <a:r>
              <a:rPr lang="en-US" sz="2000" dirty="0" smtClean="0"/>
              <a:t>abortion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Miscarriage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90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risks of spacing pregnancies too close together on mothers?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3383280"/>
            <a:ext cx="6934200" cy="3474720"/>
          </a:xfrm>
        </p:spPr>
        <p:txBody>
          <a:bodyPr/>
          <a:lstStyle/>
          <a:p>
            <a:r>
              <a:rPr lang="en-US" dirty="0" smtClean="0"/>
              <a:t>The placenta partially or completely peeling away from the inner wall of the uterus before delivery (placental abruption)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The placenta attaching to the lower part of the uterine wall, partially or totally covering the cervix (placenta previa), in women who previously had a C-section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31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6512511" cy="1143000"/>
          </a:xfrm>
        </p:spPr>
        <p:txBody>
          <a:bodyPr/>
          <a:lstStyle/>
          <a:p>
            <a:r>
              <a:rPr lang="en-US" dirty="0" smtClean="0"/>
              <a:t>Nutrient loss and birth spacing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743200"/>
            <a:ext cx="78486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S</a:t>
            </a:r>
            <a:r>
              <a:rPr lang="en-US" dirty="0" smtClean="0"/>
              <a:t>ome experts believe that closely spaced pregnancies don't give a mother enough time to recover from the physical stress of one pregnancy before moving on to the next. For example, pregnancy and breast-feeding can deplete your stores of essential nutrients, such as iron and folate. If you become pregnant before replacing those stores, it could affect your health or your baby's health.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18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462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Birth Spacing    </vt:lpstr>
      <vt:lpstr>What is Birth Spacing?</vt:lpstr>
      <vt:lpstr>Target Audiences</vt:lpstr>
      <vt:lpstr>Why is Birth Spacing Important? </vt:lpstr>
      <vt:lpstr>How Can Birth Spacing Be Accomplished? </vt:lpstr>
      <vt:lpstr>HEALTHY TIMING AND SPACING BEHAVIORS</vt:lpstr>
      <vt:lpstr>Too Short Pregnancy Intervals are Associated with Multiple Adverse Outcomes</vt:lpstr>
      <vt:lpstr>What are the risks of spacing pregnancies too close together on mothers? </vt:lpstr>
      <vt:lpstr>Nutrient loss and birth spacing </vt:lpstr>
      <vt:lpstr>Birth after 24 months 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Spacing</dc:title>
  <dc:creator>Liz</dc:creator>
  <cp:lastModifiedBy>Emily Gentile</cp:lastModifiedBy>
  <cp:revision>10</cp:revision>
  <dcterms:created xsi:type="dcterms:W3CDTF">2013-04-24T18:39:55Z</dcterms:created>
  <dcterms:modified xsi:type="dcterms:W3CDTF">2013-04-24T18:42:13Z</dcterms:modified>
</cp:coreProperties>
</file>