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  <p:sldMasterId id="2147483810" r:id="rId2"/>
    <p:sldMasterId id="2147483822" r:id="rId3"/>
    <p:sldMasterId id="2147483834" r:id="rId4"/>
    <p:sldMasterId id="2147483846" r:id="rId5"/>
    <p:sldMasterId id="2147483858" r:id="rId6"/>
  </p:sldMasterIdLst>
  <p:notesMasterIdLst>
    <p:notesMasterId r:id="rId28"/>
  </p:notesMasterIdLst>
  <p:handoutMasterIdLst>
    <p:handoutMasterId r:id="rId29"/>
  </p:handoutMasterIdLst>
  <p:sldIdLst>
    <p:sldId id="322" r:id="rId7"/>
    <p:sldId id="381" r:id="rId8"/>
    <p:sldId id="382" r:id="rId9"/>
    <p:sldId id="387" r:id="rId10"/>
    <p:sldId id="335" r:id="rId11"/>
    <p:sldId id="348" r:id="rId12"/>
    <p:sldId id="379" r:id="rId13"/>
    <p:sldId id="349" r:id="rId14"/>
    <p:sldId id="350" r:id="rId15"/>
    <p:sldId id="351" r:id="rId16"/>
    <p:sldId id="391" r:id="rId17"/>
    <p:sldId id="393" r:id="rId18"/>
    <p:sldId id="380" r:id="rId19"/>
    <p:sldId id="386" r:id="rId20"/>
    <p:sldId id="389" r:id="rId21"/>
    <p:sldId id="355" r:id="rId22"/>
    <p:sldId id="365" r:id="rId23"/>
    <p:sldId id="388" r:id="rId24"/>
    <p:sldId id="390" r:id="rId25"/>
    <p:sldId id="383" r:id="rId26"/>
    <p:sldId id="392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 Types" id="{32FB2BEB-3125-A740-9BAC-0B48254924AF}">
          <p14:sldIdLst>
            <p14:sldId id="322"/>
            <p14:sldId id="381"/>
            <p14:sldId id="382"/>
            <p14:sldId id="387"/>
            <p14:sldId id="335"/>
            <p14:sldId id="348"/>
            <p14:sldId id="379"/>
            <p14:sldId id="349"/>
            <p14:sldId id="350"/>
            <p14:sldId id="351"/>
            <p14:sldId id="391"/>
            <p14:sldId id="393"/>
            <p14:sldId id="380"/>
            <p14:sldId id="386"/>
            <p14:sldId id="389"/>
            <p14:sldId id="355"/>
            <p14:sldId id="365"/>
            <p14:sldId id="388"/>
            <p14:sldId id="390"/>
            <p14:sldId id="383"/>
            <p14:sldId id="39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3031">
          <p15:clr>
            <a:srgbClr val="A4A3A4"/>
          </p15:clr>
        </p15:guide>
        <p15:guide id="2" orient="horz" pos="708">
          <p15:clr>
            <a:srgbClr val="A4A3A4"/>
          </p15:clr>
        </p15:guide>
        <p15:guide id="3" orient="horz" pos="207">
          <p15:clr>
            <a:srgbClr val="A4A3A4"/>
          </p15:clr>
        </p15:guide>
        <p15:guide id="4" pos="287">
          <p15:clr>
            <a:srgbClr val="A4A3A4"/>
          </p15:clr>
        </p15:guide>
        <p15:guide id="5" pos="5474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F9B"/>
    <a:srgbClr val="1C353D"/>
    <a:srgbClr val="193631"/>
    <a:srgbClr val="112025"/>
    <a:srgbClr val="FFA206"/>
    <a:srgbClr val="FFA542"/>
    <a:srgbClr val="FFBF35"/>
    <a:srgbClr val="FFD936"/>
    <a:srgbClr val="1C7BAE"/>
    <a:srgbClr val="1E8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83" autoAdjust="0"/>
    <p:restoredTop sz="93797" autoAdjust="0"/>
  </p:normalViewPr>
  <p:slideViewPr>
    <p:cSldViewPr snapToGrid="0" snapToObjects="1" showGuides="1">
      <p:cViewPr>
        <p:scale>
          <a:sx n="99" d="100"/>
          <a:sy n="99" d="100"/>
        </p:scale>
        <p:origin x="-804" y="120"/>
      </p:cViewPr>
      <p:guideLst>
        <p:guide orient="horz" pos="323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4BAF5-3B37-654E-A74F-521371AC9504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21201-581C-3049-9BA8-DDF27C7A8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54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87051-C2FA-694B-8817-08E3CE5FEDD7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12B0C-0C07-E641-8F34-10A0521EE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2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My Life My Plan booklet</a:t>
            </a:r>
            <a:r>
              <a:rPr lang="en-US" baseline="0" dirty="0" smtClean="0"/>
              <a:t> is a really useful tool to discuss reproductive life planning with the adolescent population. One on one, in a classroom in small groups, in a bigger group setting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95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available</a:t>
            </a:r>
            <a:r>
              <a:rPr lang="en-US" baseline="0" dirty="0" smtClean="0"/>
              <a:t> on the Delaware Thrives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64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a relationship?</a:t>
            </a:r>
            <a:r>
              <a:rPr lang="en-US" baseline="0" dirty="0" smtClean="0"/>
              <a:t> Who do we have relationships with?</a:t>
            </a:r>
            <a:endParaRPr lang="en-US" dirty="0" smtClean="0"/>
          </a:p>
          <a:p>
            <a:r>
              <a:rPr lang="en-US" dirty="0" smtClean="0"/>
              <a:t>Ask</a:t>
            </a:r>
            <a:r>
              <a:rPr lang="en-US" baseline="0" dirty="0" smtClean="0"/>
              <a:t> students about what are some things that make relationships healthy</a:t>
            </a:r>
          </a:p>
          <a:p>
            <a:r>
              <a:rPr lang="en-US" baseline="0" dirty="0" smtClean="0"/>
              <a:t>Play a healthy characteristic game:</a:t>
            </a:r>
          </a:p>
          <a:p>
            <a:r>
              <a:rPr lang="en-US" baseline="0" dirty="0" smtClean="0"/>
              <a:t>Use characteristic cards, pass them out randomly and discuss how people decide what they like or don’t like</a:t>
            </a:r>
          </a:p>
          <a:p>
            <a:r>
              <a:rPr lang="en-US" baseline="0" dirty="0" smtClean="0"/>
              <a:t>Or have students create their own and discuss</a:t>
            </a:r>
          </a:p>
          <a:p>
            <a:r>
              <a:rPr lang="en-US" baseline="0" dirty="0" smtClean="0"/>
              <a:t>Emphasize traits of a healthy relationship- trust,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826E9-917D-48EB-8B53-B02760E38A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06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people</a:t>
            </a:r>
            <a:r>
              <a:rPr lang="en-US" baseline="0" dirty="0" smtClean="0"/>
              <a:t> decide when they want to become a parent or how many children they will have?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09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from the adult life</a:t>
            </a:r>
            <a:r>
              <a:rPr lang="en-US" baseline="0" dirty="0" smtClean="0"/>
              <a:t> plan but this page can be copied or reformatted for classroom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47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826E9-917D-48EB-8B53-B02760E38A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35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can emphasize any or all of these point and use lesson plans to help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25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</a:t>
            </a:r>
            <a:r>
              <a:rPr lang="en-US" baseline="0" dirty="0" smtClean="0"/>
              <a:t> student set some goals for themselves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22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Getting clients/students</a:t>
            </a:r>
            <a:r>
              <a:rPr lang="en-US" baseline="0" dirty="0" smtClean="0"/>
              <a:t> to think about what they want their life to be like can be the first step in making a life plan.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826E9-917D-48EB-8B53-B02760E38A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69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</a:t>
            </a:r>
            <a:r>
              <a:rPr lang="en-US" baseline="0" dirty="0" smtClean="0"/>
              <a:t> strategy is to use a vision board. Provide students with clippings from magazines, interesting text, and craft supplies so that they can make a vision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05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use Word Collections</a:t>
            </a:r>
          </a:p>
          <a:p>
            <a:r>
              <a:rPr lang="en-US" dirty="0" smtClean="0"/>
              <a:t>Provide a worksheet filled with</a:t>
            </a:r>
            <a:r>
              <a:rPr lang="en-US" baseline="0" dirty="0" smtClean="0"/>
              <a:t> applicable words and phrases</a:t>
            </a:r>
          </a:p>
          <a:p>
            <a:r>
              <a:rPr lang="en-US" baseline="0" dirty="0" err="1" smtClean="0"/>
              <a:t>Creat</a:t>
            </a:r>
            <a:r>
              <a:rPr lang="en-US" baseline="0" dirty="0" smtClean="0"/>
              <a:t> word/phrase cards and cut out and laminate them if you want to reuse them</a:t>
            </a:r>
          </a:p>
          <a:p>
            <a:r>
              <a:rPr lang="en-US" baseline="0" dirty="0" smtClean="0"/>
              <a:t>Have words available on slips of paper or for clients to cut out. They can select, order and paste them down</a:t>
            </a:r>
          </a:p>
          <a:p>
            <a:r>
              <a:rPr lang="en-US" baseline="0" dirty="0" smtClean="0"/>
              <a:t>Use software such as on a touchscreen for clients to create a lesson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91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Word Collection worksheet is available on the Delaware Thrives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826E9-917D-48EB-8B53-B02760E38A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72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 open ended sentences</a:t>
            </a:r>
            <a:r>
              <a:rPr lang="en-US" baseline="0" dirty="0" smtClean="0"/>
              <a:t> for clients or ask/interview or have students interview each other in pairs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62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Setting</a:t>
            </a:r>
            <a:r>
              <a:rPr lang="en-US" baseline="0" dirty="0" smtClean="0"/>
              <a:t> goals is an important skill to help adolescents work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10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life areas- when people are deciding what they want their life to look like, what are some things that they might think about?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06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difference</a:t>
            </a:r>
            <a:r>
              <a:rPr lang="en-US" baseline="0" dirty="0" smtClean="0"/>
              <a:t> between a goal and a wish?</a:t>
            </a:r>
          </a:p>
          <a:p>
            <a:r>
              <a:rPr lang="en-US" baseline="0" dirty="0" smtClean="0"/>
              <a:t>Sample goal setting- no pressure, use an imaginary person</a:t>
            </a:r>
          </a:p>
          <a:p>
            <a:r>
              <a:rPr lang="en-US" baseline="0" dirty="0" smtClean="0"/>
              <a:t>Ask a pair or group to come up with a sample goals</a:t>
            </a:r>
          </a:p>
          <a:p>
            <a:r>
              <a:rPr lang="en-US" baseline="0" dirty="0" smtClean="0"/>
              <a:t>Breaking goals into </a:t>
            </a:r>
            <a:r>
              <a:rPr lang="en-US" baseline="0" smtClean="0"/>
              <a:t>smaller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91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1C3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04334" y="1326444"/>
            <a:ext cx="7535333" cy="1408843"/>
          </a:xfrm>
        </p:spPr>
        <p:txBody>
          <a:bodyPr>
            <a:normAutofit/>
          </a:bodyPr>
          <a:lstStyle>
            <a:lvl1pPr marL="0" indent="0" algn="ctr">
              <a:buNone/>
              <a:defRPr sz="5400" b="1" baseline="0">
                <a:solidFill>
                  <a:srgbClr val="FFBF35"/>
                </a:solidFill>
                <a:latin typeface="Microsoft Sans Serif"/>
                <a:cs typeface="Microsoft Sans Serif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1890713" y="3189288"/>
            <a:ext cx="5275362" cy="508000"/>
          </a:xfrm>
        </p:spPr>
        <p:txBody>
          <a:bodyPr>
            <a:no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SUBHEADING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685030" y="3003399"/>
            <a:ext cx="56080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85030" y="3069369"/>
            <a:ext cx="56080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530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FFBF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447866" y="1683152"/>
            <a:ext cx="59266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447866" y="1601215"/>
            <a:ext cx="59266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447866" y="3026016"/>
            <a:ext cx="59266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447866" y="2944079"/>
            <a:ext cx="59266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77014" y="1682750"/>
            <a:ext cx="7397555" cy="1116013"/>
          </a:xfrm>
        </p:spPr>
        <p:txBody>
          <a:bodyPr>
            <a:noAutofit/>
          </a:bodyPr>
          <a:lstStyle>
            <a:lvl1pPr marL="0" indent="0">
              <a:buNone/>
              <a:defRPr sz="6000" baseline="0"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ADD A 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59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6075" y="346075"/>
            <a:ext cx="8432800" cy="812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760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/>
          <a:lstStyle/>
          <a:p>
            <a:fld id="{49EDF8C4-A6CE-4431-9D1A-E295A9C3E951}" type="datetimeFigureOut">
              <a:rPr lang="en-US" smtClean="0"/>
              <a:pPr/>
              <a:t>3/29/2017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/>
          <a:lstStyle/>
          <a:p>
            <a:fld id="{E988E847-0AFF-4A6B-BE2F-F4CC834C13F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5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BBCF5C9-7CC3-4AF9-9CD2-F17845F62DA6}" type="datetimeFigureOut">
              <a:rPr lang="en-US" smtClean="0"/>
              <a:t>3/29/2017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A6D88CF-DB05-4D68-800E-B2DBFE1C00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271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BBCF5C9-7CC3-4AF9-9CD2-F17845F62DA6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A6D88CF-DB05-4D68-800E-B2DBFE1C0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03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BBCF5C9-7CC3-4AF9-9CD2-F17845F62DA6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A6D88CF-DB05-4D68-800E-B2DBFE1C0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39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96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62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90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5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duction ">
    <p:bg>
      <p:bgPr>
        <a:solidFill>
          <a:srgbClr val="1C3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5158633" y="3284907"/>
            <a:ext cx="3378215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23691" y="3399560"/>
            <a:ext cx="3478213" cy="1419225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a little bit more about yourself here.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689859" cy="5143500"/>
          </a:xfrm>
          <a:noFill/>
          <a:ln w="57150" cmpd="sng">
            <a:noFill/>
          </a:ln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 sz="2200" baseline="0">
                <a:solidFill>
                  <a:schemeClr val="bg1"/>
                </a:solidFill>
                <a:sym typeface="Wingdings"/>
              </a:defRPr>
            </a:lvl1pPr>
          </a:lstStyle>
          <a:p>
            <a:r>
              <a:rPr lang="en-US" dirty="0" smtClean="0"/>
              <a:t>Click the photo icon below to add your own image.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124450" y="1616075"/>
            <a:ext cx="3478213" cy="1335798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Your Name                              Your </a:t>
            </a:r>
            <a:r>
              <a:rPr lang="en-US" smtClean="0"/>
              <a:t>Company                     Your Twitter </a:t>
            </a:r>
            <a:r>
              <a:rPr lang="en-US" dirty="0" smtClean="0"/>
              <a:t>Handle</a:t>
            </a:r>
          </a:p>
          <a:p>
            <a:pPr lvl="0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158633" y="3284907"/>
            <a:ext cx="3378215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158633" y="3284907"/>
            <a:ext cx="3378215" cy="0"/>
          </a:xfrm>
          <a:prstGeom prst="line">
            <a:avLst/>
          </a:prstGeom>
          <a:ln>
            <a:solidFill>
              <a:srgbClr val="FFBF35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5123691" y="712181"/>
            <a:ext cx="3566286" cy="467676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0" i="0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HELLO!</a:t>
            </a:r>
          </a:p>
        </p:txBody>
      </p:sp>
    </p:spTree>
    <p:extLst>
      <p:ext uri="{BB962C8B-B14F-4D97-AF65-F5344CB8AC3E}">
        <p14:creationId xmlns:p14="http://schemas.microsoft.com/office/powerpoint/2010/main" val="3431693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990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53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87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096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1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35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77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91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948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87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455614" y="342464"/>
            <a:ext cx="8231186" cy="448488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4000" b="0" i="0" baseline="0">
                <a:solidFill>
                  <a:schemeClr val="tx1">
                    <a:lumMod val="50000"/>
                  </a:schemeClr>
                </a:solidFill>
                <a:latin typeface="Helvetica"/>
                <a:cs typeface="Helvetic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AGENDA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1523331"/>
            <a:ext cx="9144000" cy="532164"/>
          </a:xfrm>
          <a:prstGeom prst="rect">
            <a:avLst/>
          </a:prstGeom>
          <a:solidFill>
            <a:srgbClr val="FFDF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04646" y="1336787"/>
            <a:ext cx="972924" cy="884478"/>
          </a:xfrm>
          <a:prstGeom prst="ellipse">
            <a:avLst/>
          </a:prstGeom>
          <a:solidFill>
            <a:srgbClr val="FFDF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634151" y="1454519"/>
            <a:ext cx="713914" cy="6490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78984" y="1414851"/>
            <a:ext cx="7019737" cy="3219034"/>
          </a:xfrm>
        </p:spPr>
        <p:txBody>
          <a:bodyPr>
            <a:normAutofit/>
          </a:bodyPr>
          <a:lstStyle>
            <a:lvl1pPr marL="514350" indent="-514350">
              <a:lnSpc>
                <a:spcPct val="150000"/>
              </a:lnSpc>
              <a:buClr>
                <a:schemeClr val="tx1"/>
              </a:buClr>
              <a:buSzPct val="150000"/>
              <a:buFont typeface="Wingdings" charset="2"/>
              <a:buAutoNum type="arabicPlain"/>
              <a:defRPr sz="2400" b="0" i="0" baseline="0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 Add Section One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8149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870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942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74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135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510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393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414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859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31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83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Dark">
    <p:bg>
      <p:bgPr>
        <a:solidFill>
          <a:srgbClr val="1C3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2440846"/>
            <a:ext cx="9144000" cy="624637"/>
          </a:xfrm>
          <a:prstGeom prst="rect">
            <a:avLst/>
          </a:prstGeom>
          <a:solidFill>
            <a:srgbClr val="FFBF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/>
              <a:buNone/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1" y="1717254"/>
            <a:ext cx="9144000" cy="624637"/>
          </a:xfrm>
          <a:prstGeom prst="rect">
            <a:avLst/>
          </a:prstGeom>
          <a:solidFill>
            <a:srgbClr val="FFBF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/>
              <a:buNone/>
            </a:pPr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84473" y="1023486"/>
            <a:ext cx="22173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ln>
                  <a:noFill/>
                </a:ln>
                <a:solidFill>
                  <a:srgbClr val="FFFFFF"/>
                </a:solidFill>
                <a:latin typeface="Palatino Linotype"/>
                <a:cs typeface="Palatino Linotype"/>
              </a:rPr>
              <a:t>{</a:t>
            </a:r>
            <a:endParaRPr lang="en-US" sz="15000" b="1" dirty="0">
              <a:ln>
                <a:noFill/>
              </a:ln>
              <a:solidFill>
                <a:srgbClr val="FFFFFF"/>
              </a:solidFill>
              <a:latin typeface="Palatino Linotype"/>
              <a:cs typeface="Palatino Linotype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120372" y="1033957"/>
            <a:ext cx="22173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}</a:t>
            </a:r>
            <a:endParaRPr lang="en-US" sz="15000" b="1" dirty="0">
              <a:solidFill>
                <a:srgbClr val="FFFFFF"/>
              </a:solidFill>
              <a:latin typeface="Palatino Linotype"/>
              <a:cs typeface="Palatino Linotype"/>
            </a:endParaRP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1230325" y="1167642"/>
            <a:ext cx="1270492" cy="2352328"/>
          </a:xfrm>
        </p:spPr>
        <p:txBody>
          <a:bodyPr>
            <a:noAutofit/>
          </a:bodyPr>
          <a:lstStyle>
            <a:lvl1pPr marL="0" indent="0">
              <a:buNone/>
              <a:defRPr sz="13800" b="1" i="0">
                <a:solidFill>
                  <a:srgbClr val="FFFFFF"/>
                </a:solidFill>
                <a:latin typeface="Palatino Linotype"/>
                <a:cs typeface="Palatino Linotype"/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651512" y="1631591"/>
            <a:ext cx="5222488" cy="1347788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3600" b="1" baseline="0">
                <a:solidFill>
                  <a:srgbClr val="1C353D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dirty="0" smtClean="0">
                <a:latin typeface="Arial"/>
                <a:cs typeface="Arial"/>
              </a:rPr>
              <a:t>Section 1 Header Here</a:t>
            </a:r>
          </a:p>
          <a:p>
            <a:pPr>
              <a:lnSpc>
                <a:spcPct val="140000"/>
              </a:lnSpc>
            </a:pPr>
            <a:r>
              <a:rPr lang="en-US" sz="2800" dirty="0" smtClean="0">
                <a:latin typeface="Microsoft Sans Serif"/>
                <a:cs typeface="Microsoft Sans Serif"/>
              </a:rPr>
              <a:t>Section 1 Sub Header Here</a:t>
            </a:r>
            <a:endParaRPr lang="en-US" sz="28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57908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045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076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4233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280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055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4989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165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278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515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01513"/>
            <a:ext cx="9144000" cy="0"/>
          </a:xfrm>
          <a:prstGeom prst="line">
            <a:avLst/>
          </a:prstGeom>
          <a:ln>
            <a:solidFill>
              <a:srgbClr val="FFBF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567" y="664801"/>
            <a:ext cx="9144000" cy="0"/>
          </a:xfrm>
          <a:prstGeom prst="line">
            <a:avLst/>
          </a:prstGeom>
          <a:ln>
            <a:solidFill>
              <a:srgbClr val="FFBF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0" y="4802980"/>
            <a:ext cx="9144000" cy="340519"/>
          </a:xfrm>
          <a:prstGeom prst="rect">
            <a:avLst/>
          </a:prstGeom>
          <a:solidFill>
            <a:srgbClr val="FFDF9B"/>
          </a:solidFill>
          <a:ln>
            <a:solidFill>
              <a:srgbClr val="FFBF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79891" y="1338184"/>
            <a:ext cx="7788275" cy="34544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 smtClean="0"/>
              <a:t>Add Text, an Image, or Both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000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5272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035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455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937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6250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3787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93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226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147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4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s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878827"/>
            <a:ext cx="9144001" cy="278305"/>
          </a:xfrm>
          <a:prstGeom prst="rect">
            <a:avLst/>
          </a:prstGeom>
          <a:solidFill>
            <a:srgbClr val="FFBF35">
              <a:alpha val="8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878388"/>
          </a:xfrm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</a:lstStyle>
          <a:p>
            <a:r>
              <a:rPr lang="en-US" dirty="0" smtClean="0"/>
              <a:t>Click the icon to add an image as your background. Make sure to use a high-quality photo.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9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01513"/>
            <a:ext cx="9144000" cy="0"/>
          </a:xfrm>
          <a:prstGeom prst="line">
            <a:avLst/>
          </a:prstGeom>
          <a:ln>
            <a:solidFill>
              <a:srgbClr val="FFBF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567" y="664801"/>
            <a:ext cx="9144000" cy="0"/>
          </a:xfrm>
          <a:prstGeom prst="line">
            <a:avLst/>
          </a:prstGeom>
          <a:ln>
            <a:solidFill>
              <a:srgbClr val="FFBF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0" y="4802980"/>
            <a:ext cx="9144000" cy="340519"/>
          </a:xfrm>
          <a:prstGeom prst="rect">
            <a:avLst/>
          </a:prstGeom>
          <a:solidFill>
            <a:srgbClr val="FFDF9B"/>
          </a:solidFill>
          <a:ln>
            <a:solidFill>
              <a:srgbClr val="FFBF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79891" y="1338184"/>
            <a:ext cx="7788275" cy="34544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 smtClean="0"/>
              <a:t>Add Text, an Image, or Both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10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1676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901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474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167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273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6285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269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091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440846"/>
            <a:ext cx="9144000" cy="624637"/>
          </a:xfrm>
          <a:prstGeom prst="rect">
            <a:avLst/>
          </a:prstGeom>
          <a:solidFill>
            <a:srgbClr val="FFBF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" y="1717254"/>
            <a:ext cx="9144000" cy="624637"/>
          </a:xfrm>
          <a:prstGeom prst="rect">
            <a:avLst/>
          </a:prstGeom>
          <a:solidFill>
            <a:srgbClr val="FFBF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651512" y="1631591"/>
            <a:ext cx="5174289" cy="1347788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3600" b="1">
                <a:solidFill>
                  <a:srgbClr val="1C353D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dirty="0" smtClean="0">
                <a:latin typeface="Arial"/>
                <a:cs typeface="Arial"/>
              </a:rPr>
              <a:t>Section 2 Header Here</a:t>
            </a:r>
          </a:p>
          <a:p>
            <a:pPr>
              <a:lnSpc>
                <a:spcPct val="140000"/>
              </a:lnSpc>
            </a:pPr>
            <a:r>
              <a:rPr lang="en-US" sz="2800" dirty="0" smtClean="0">
                <a:latin typeface="Microsoft Sans Serif"/>
                <a:cs typeface="Microsoft Sans Serif"/>
              </a:rPr>
              <a:t>Section 2 Sub Header Here</a:t>
            </a:r>
            <a:endParaRPr lang="en-US" sz="2800" dirty="0">
              <a:latin typeface="Microsoft Sans Serif"/>
              <a:cs typeface="Microsoft Sans Serif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84473" y="1023486"/>
            <a:ext cx="22173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solidFill>
                  <a:srgbClr val="1C353D"/>
                </a:solidFill>
                <a:latin typeface="Palatino Linotype"/>
                <a:cs typeface="Palatino Linotype"/>
              </a:rPr>
              <a:t>{</a:t>
            </a:r>
            <a:endParaRPr lang="en-US" sz="15000" b="1" dirty="0">
              <a:solidFill>
                <a:srgbClr val="1C353D"/>
              </a:solidFill>
              <a:latin typeface="Palatino Linotype"/>
              <a:cs typeface="Palatino Linotype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120372" y="1033957"/>
            <a:ext cx="22173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solidFill>
                  <a:srgbClr val="1C353D"/>
                </a:solidFill>
                <a:latin typeface="Palatino Linotype"/>
                <a:cs typeface="Palatino Linotype"/>
              </a:rPr>
              <a:t>}</a:t>
            </a:r>
            <a:endParaRPr lang="en-US" sz="15000" b="1" dirty="0">
              <a:solidFill>
                <a:srgbClr val="1C353D"/>
              </a:solidFill>
              <a:latin typeface="Palatino Linotype"/>
              <a:cs typeface="Palatino Linotype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1230325" y="1167642"/>
            <a:ext cx="1270492" cy="2266972"/>
          </a:xfrm>
        </p:spPr>
        <p:txBody>
          <a:bodyPr>
            <a:noAutofit/>
          </a:bodyPr>
          <a:lstStyle>
            <a:lvl1pPr marL="0" indent="0">
              <a:buNone/>
              <a:defRPr sz="13800" b="1" i="0">
                <a:solidFill>
                  <a:srgbClr val="1C353D"/>
                </a:solidFill>
                <a:latin typeface="Palatino Linotype"/>
                <a:cs typeface="Palatino Linotype"/>
              </a:defRPr>
            </a:lvl1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85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6292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751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tatement">
    <p:bg>
      <p:bgPr>
        <a:solidFill>
          <a:srgbClr val="FFBF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97680" y="1251753"/>
            <a:ext cx="6790591" cy="2204660"/>
          </a:xfr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chemeClr val="tx1">
                    <a:lumMod val="50000"/>
                  </a:schemeClr>
                </a:solidFill>
                <a:latin typeface="Helvetica"/>
                <a:cs typeface="Helvetica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Add a quote here. For large quotations, copy and paste them from the previous slide, or hit the quotation key in the textboxes to the left and right.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22853" y="192992"/>
            <a:ext cx="776190" cy="1315227"/>
          </a:xfrm>
        </p:spPr>
        <p:txBody>
          <a:bodyPr>
            <a:noAutofit/>
          </a:bodyPr>
          <a:lstStyle>
            <a:lvl1pPr marL="0" indent="0">
              <a:buNone/>
              <a:defRPr sz="18700" b="1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987983" y="2079531"/>
            <a:ext cx="776190" cy="1315227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BF35"/>
              </a:buClr>
              <a:buSzTx/>
              <a:buFont typeface="Arial"/>
              <a:buNone/>
              <a:tabLst/>
              <a:defRPr sz="18700" b="1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BF35"/>
              </a:buClr>
              <a:buSzTx/>
              <a:buFont typeface="Arial"/>
              <a:buNone/>
              <a:tabLst/>
              <a:defRPr/>
            </a:pPr>
            <a:r>
              <a:rPr lang="en-US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8258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Poi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3545"/>
            <a:ext cx="449021" cy="5156598"/>
          </a:xfrm>
          <a:prstGeom prst="rect">
            <a:avLst/>
          </a:prstGeom>
          <a:solidFill>
            <a:srgbClr val="1C353D">
              <a:alpha val="8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 userDrawn="1"/>
        </p:nvSpPr>
        <p:spPr>
          <a:xfrm>
            <a:off x="445641" y="55695"/>
            <a:ext cx="8701144" cy="5135146"/>
          </a:xfrm>
          <a:custGeom>
            <a:avLst/>
            <a:gdLst>
              <a:gd name="connsiteX0" fmla="*/ 0 w 8701144"/>
              <a:gd name="connsiteY0" fmla="*/ 3475413 h 5135146"/>
              <a:gd name="connsiteX1" fmla="*/ 1693437 w 8701144"/>
              <a:gd name="connsiteY1" fmla="*/ 2929595 h 5135146"/>
              <a:gd name="connsiteX2" fmla="*/ 3420296 w 8701144"/>
              <a:gd name="connsiteY2" fmla="*/ 2083020 h 5135146"/>
              <a:gd name="connsiteX3" fmla="*/ 5158297 w 8701144"/>
              <a:gd name="connsiteY3" fmla="*/ 1715429 h 5135146"/>
              <a:gd name="connsiteX4" fmla="*/ 6929721 w 8701144"/>
              <a:gd name="connsiteY4" fmla="*/ 1180750 h 5135146"/>
              <a:gd name="connsiteX5" fmla="*/ 8701144 w 8701144"/>
              <a:gd name="connsiteY5" fmla="*/ 0 h 5135146"/>
              <a:gd name="connsiteX6" fmla="*/ 8701144 w 8701144"/>
              <a:gd name="connsiteY6" fmla="*/ 5135146 h 5135146"/>
              <a:gd name="connsiteX7" fmla="*/ 11141 w 8701144"/>
              <a:gd name="connsiteY7" fmla="*/ 5090589 h 5135146"/>
              <a:gd name="connsiteX8" fmla="*/ 0 w 8701144"/>
              <a:gd name="connsiteY8" fmla="*/ 3475413 h 513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01144" h="5135146">
                <a:moveTo>
                  <a:pt x="0" y="3475413"/>
                </a:moveTo>
                <a:lnTo>
                  <a:pt x="1693437" y="2929595"/>
                </a:lnTo>
                <a:lnTo>
                  <a:pt x="3420296" y="2083020"/>
                </a:lnTo>
                <a:lnTo>
                  <a:pt x="5158297" y="1715429"/>
                </a:lnTo>
                <a:lnTo>
                  <a:pt x="6929721" y="1180750"/>
                </a:lnTo>
                <a:lnTo>
                  <a:pt x="8701144" y="0"/>
                </a:lnTo>
                <a:lnTo>
                  <a:pt x="8701144" y="5135146"/>
                </a:lnTo>
                <a:lnTo>
                  <a:pt x="11141" y="5090589"/>
                </a:lnTo>
                <a:cubicBezTo>
                  <a:pt x="7427" y="4552197"/>
                  <a:pt x="3714" y="4013805"/>
                  <a:pt x="0" y="3475413"/>
                </a:cubicBezTo>
                <a:close/>
              </a:path>
            </a:pathLst>
          </a:custGeom>
          <a:solidFill>
            <a:srgbClr val="FFDF9B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449021" y="835534"/>
            <a:ext cx="86949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478870" y="1745394"/>
            <a:ext cx="86949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449021" y="2644118"/>
            <a:ext cx="86949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78870" y="3509419"/>
            <a:ext cx="86949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478870" y="4341305"/>
            <a:ext cx="86949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139077" y="0"/>
            <a:ext cx="0" cy="514350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3862363" y="7593"/>
            <a:ext cx="0" cy="514350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596788" y="-3546"/>
            <a:ext cx="0" cy="514350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375778" y="-3546"/>
            <a:ext cx="0" cy="514350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8870" y="3119849"/>
            <a:ext cx="8728075" cy="756862"/>
          </a:xfrm>
        </p:spPr>
        <p:txBody>
          <a:bodyPr>
            <a:noAutofit/>
          </a:bodyPr>
          <a:lstStyle>
            <a:lvl1pPr marL="0" indent="0" algn="ctr">
              <a:buNone/>
              <a:defRPr sz="5400" b="1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DATA POINT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439874" y="3876711"/>
            <a:ext cx="4668837" cy="679450"/>
          </a:xfrm>
        </p:spPr>
        <p:txBody>
          <a:bodyPr/>
          <a:lstStyle>
            <a:lvl1pPr marL="0" indent="0" algn="ctr">
              <a:buNone/>
              <a:defRPr baseline="0">
                <a:latin typeface="Microsoft Sans Serif"/>
                <a:cs typeface="Microsoft Sans Serif"/>
              </a:defRPr>
            </a:lvl1pPr>
          </a:lstStyle>
          <a:p>
            <a:pPr lvl="0"/>
            <a:r>
              <a:rPr lang="en-US" dirty="0" smtClean="0"/>
              <a:t>Describe the data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545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01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63" r:id="rId2"/>
    <p:sldLayoutId id="2147483787" r:id="rId3"/>
    <p:sldLayoutId id="2147483747" r:id="rId4"/>
    <p:sldLayoutId id="2147483790" r:id="rId5"/>
    <p:sldLayoutId id="2147483760" r:id="rId6"/>
    <p:sldLayoutId id="2147483788" r:id="rId7"/>
    <p:sldLayoutId id="2147483758" r:id="rId8"/>
    <p:sldLayoutId id="2147483789" r:id="rId9"/>
    <p:sldLayoutId id="2147483764" r:id="rId10"/>
    <p:sldLayoutId id="2147483791" r:id="rId11"/>
    <p:sldLayoutId id="2147483792" r:id="rId12"/>
    <p:sldLayoutId id="2147483795" r:id="rId13"/>
    <p:sldLayoutId id="2147483796" r:id="rId14"/>
    <p:sldLayoutId id="2147483809" r:id="rId1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1" i="0" kern="0" baseline="0">
          <a:solidFill>
            <a:schemeClr val="tx1">
              <a:lumMod val="75000"/>
            </a:schemeClr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BF35"/>
        </a:buClr>
        <a:buFont typeface="Arial"/>
        <a:buChar char="•"/>
        <a:defRPr sz="32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BF35"/>
        </a:buClr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BF35"/>
        </a:buClr>
        <a:buFont typeface="Arial"/>
        <a:buChar char="•"/>
        <a:defRPr sz="24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BF35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BF35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2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6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27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6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7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BBCF5C9-7CC3-4AF9-9CD2-F17845F62D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A6D88CF-DB05-4D68-800E-B2DBFE1C00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8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ethrives.com/teens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hyperlink" Target="http://dethrives.com/teen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youngwomenshealth.org/" TargetMode="External"/><Relationship Id="rId13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hyperlink" Target="http://delawaregoestocollege.org/" TargetMode="External"/><Relationship Id="rId17" Type="http://schemas.openxmlformats.org/officeDocument/2006/relationships/image" Target="../media/image27.png"/><Relationship Id="rId2" Type="http://schemas.openxmlformats.org/officeDocument/2006/relationships/hyperlink" Target="https://www.plannedparenthood.org/" TargetMode="External"/><Relationship Id="rId16" Type="http://schemas.openxmlformats.org/officeDocument/2006/relationships/hyperlink" Target="http://www.loveisrespect.org/" TargetMode="External"/><Relationship Id="rId1" Type="http://schemas.openxmlformats.org/officeDocument/2006/relationships/slideLayout" Target="../slideLayouts/slideLayout67.xml"/><Relationship Id="rId6" Type="http://schemas.openxmlformats.org/officeDocument/2006/relationships/hyperlink" Target="http://kidshealth.org/" TargetMode="Externa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10" Type="http://schemas.openxmlformats.org/officeDocument/2006/relationships/hyperlink" Target="http://youngmenshealthsite.org/" TargetMode="External"/><Relationship Id="rId4" Type="http://schemas.openxmlformats.org/officeDocument/2006/relationships/hyperlink" Target="http://www.delaware211.org/" TargetMode="External"/><Relationship Id="rId9" Type="http://schemas.openxmlformats.org/officeDocument/2006/relationships/image" Target="../media/image23.jpeg"/><Relationship Id="rId14" Type="http://schemas.openxmlformats.org/officeDocument/2006/relationships/hyperlink" Target="http://www.glsen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p1tj5kvzSAhVH6YMKHYrBCkwQjRwIBw&amp;url=https://www.theodysseyonline.com/mind-your-words&amp;bvm=bv.151325232,d.amc&amp;psig=AFQjCNFp79HIZwRXALXz9K6lDuZhRYd9sA&amp;ust=149089180507988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Philinda Mindler, MSW</a:t>
            </a:r>
          </a:p>
          <a:p>
            <a:r>
              <a:rPr lang="en-US" dirty="0" smtClean="0"/>
              <a:t>ARC Counselor/Educator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" r="1403"/>
          <a:stretch>
            <a:fillRect/>
          </a:stretch>
        </p:blipFill>
        <p:spPr>
          <a:xfrm>
            <a:off x="5123692" y="3399560"/>
            <a:ext cx="993154" cy="1089220"/>
          </a:xfrm>
        </p:spPr>
      </p:pic>
      <p:sp>
        <p:nvSpPr>
          <p:cNvPr id="3" name="TextBox 2"/>
          <p:cNvSpPr txBox="1"/>
          <p:nvPr/>
        </p:nvSpPr>
        <p:spPr>
          <a:xfrm>
            <a:off x="279134" y="1029903"/>
            <a:ext cx="39559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Reproductive Life Planning:</a:t>
            </a:r>
          </a:p>
          <a:p>
            <a:endParaRPr lang="en-US" sz="4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4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Tool Kit for Service Providers</a:t>
            </a:r>
            <a:endParaRPr lang="en-US" sz="4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776" y="3553496"/>
            <a:ext cx="1203332" cy="75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4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8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3394362" y="200890"/>
            <a:ext cx="1939637" cy="191365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200" dirty="0">
                <a:solidFill>
                  <a:prstClr val="white"/>
                </a:solidFill>
              </a:rPr>
              <a:t>Education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682336" y="2876550"/>
            <a:ext cx="2060864" cy="2057400"/>
          </a:xfrm>
          <a:prstGeom prst="foldedCorne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600" dirty="0">
                <a:solidFill>
                  <a:prstClr val="white"/>
                </a:solidFill>
              </a:rPr>
              <a:t>Physical</a:t>
            </a:r>
          </a:p>
        </p:txBody>
      </p:sp>
      <p:sp>
        <p:nvSpPr>
          <p:cNvPr id="6" name="Folded Corner 5"/>
          <p:cNvSpPr/>
          <p:nvPr/>
        </p:nvSpPr>
        <p:spPr>
          <a:xfrm>
            <a:off x="3276600" y="2876550"/>
            <a:ext cx="1967345" cy="1981200"/>
          </a:xfrm>
          <a:prstGeom prst="foldedCorner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600" dirty="0">
                <a:solidFill>
                  <a:prstClr val="white"/>
                </a:solidFill>
              </a:rPr>
              <a:t>Financial</a:t>
            </a:r>
          </a:p>
        </p:txBody>
      </p:sp>
      <p:sp>
        <p:nvSpPr>
          <p:cNvPr id="7" name="Folded Corner 6"/>
          <p:cNvSpPr/>
          <p:nvPr/>
        </p:nvSpPr>
        <p:spPr>
          <a:xfrm>
            <a:off x="6217227" y="2876550"/>
            <a:ext cx="2133600" cy="1981200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5400" dirty="0">
                <a:solidFill>
                  <a:prstClr val="white"/>
                </a:solidFill>
              </a:rPr>
              <a:t>Joy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6400800" y="209550"/>
            <a:ext cx="1981200" cy="1905000"/>
          </a:xfrm>
          <a:prstGeom prst="foldedCorner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600" dirty="0">
                <a:solidFill>
                  <a:prstClr val="white"/>
                </a:solidFill>
              </a:rPr>
              <a:t>Creative</a:t>
            </a:r>
          </a:p>
        </p:txBody>
      </p:sp>
      <p:sp>
        <p:nvSpPr>
          <p:cNvPr id="4" name="Folded Corner 3"/>
          <p:cNvSpPr/>
          <p:nvPr/>
        </p:nvSpPr>
        <p:spPr>
          <a:xfrm>
            <a:off x="685800" y="209550"/>
            <a:ext cx="1905000" cy="1905000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400" dirty="0">
                <a:solidFill>
                  <a:prstClr val="white"/>
                </a:solidFill>
              </a:rPr>
              <a:t>Career</a:t>
            </a:r>
          </a:p>
        </p:txBody>
      </p:sp>
    </p:spTree>
    <p:extLst>
      <p:ext uri="{BB962C8B-B14F-4D97-AF65-F5344CB8AC3E}">
        <p14:creationId xmlns:p14="http://schemas.microsoft.com/office/powerpoint/2010/main" val="111529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1133" y="664416"/>
            <a:ext cx="7788275" cy="4013462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Gill Sans Ultra Bold" panose="020B0A02020104020203" pitchFamily="34" charset="0"/>
              </a:rPr>
              <a:t>Some Ways to Discuss Goals</a:t>
            </a:r>
          </a:p>
          <a:p>
            <a:pPr algn="l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Wish vs. a Goal</a:t>
            </a:r>
          </a:p>
          <a:p>
            <a:pPr algn="l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Use an imaginary person and create a goal for them</a:t>
            </a:r>
          </a:p>
          <a:p>
            <a:pPr algn="l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Have a pair or small group create sample goals</a:t>
            </a:r>
          </a:p>
          <a:p>
            <a:pPr algn="l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Discuss breaking a goal into attainable steps</a:t>
            </a:r>
          </a:p>
          <a:p>
            <a:pPr algn="l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4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89146" y="175059"/>
            <a:ext cx="2105025" cy="2962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alibri"/>
                <a:ea typeface="Calibri"/>
                <a:cs typeface="Times New Roman"/>
              </a:rPr>
              <a:t>Goal Areas</a:t>
            </a:r>
            <a:endParaRPr lang="en-US" sz="20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ffectLst/>
                <a:latin typeface="Calibri"/>
                <a:ea typeface="Calibri"/>
                <a:cs typeface="Times New Roman"/>
              </a:rPr>
              <a:t>Career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ffectLst/>
                <a:latin typeface="Calibri"/>
                <a:ea typeface="Calibri"/>
                <a:cs typeface="Times New Roman"/>
              </a:rPr>
              <a:t>Education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ffectLst/>
                <a:latin typeface="Calibri"/>
                <a:ea typeface="Calibri"/>
                <a:cs typeface="Times New Roman"/>
              </a:rPr>
              <a:t>Creative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ffectLst/>
                <a:latin typeface="Calibri"/>
                <a:ea typeface="Calibri"/>
                <a:cs typeface="Times New Roman"/>
              </a:rPr>
              <a:t>Physical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ffectLst/>
                <a:latin typeface="Calibri"/>
                <a:ea typeface="Calibri"/>
                <a:cs typeface="Times New Roman"/>
              </a:rPr>
              <a:t>Financial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ffectLst/>
                <a:latin typeface="Calibri"/>
                <a:ea typeface="Calibri"/>
                <a:cs typeface="Times New Roman"/>
              </a:rPr>
              <a:t>Joy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02569" y="180425"/>
            <a:ext cx="6400350" cy="242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200" b="1" dirty="0">
                <a:effectLst/>
                <a:latin typeface="Calibri"/>
                <a:ea typeface="Calibri"/>
                <a:cs typeface="Times New Roman"/>
              </a:rPr>
              <a:t>You are going to create some goals for “Alex” a 7th grader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effectLst/>
                <a:latin typeface="Calibri"/>
                <a:ea typeface="Calibri"/>
                <a:cs typeface="Times New Roman"/>
              </a:rPr>
              <a:t>A. choose 2 life areas and write one goal for each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effectLst/>
                <a:latin typeface="Calibri"/>
                <a:ea typeface="Calibri"/>
                <a:cs typeface="Times New Roman"/>
              </a:rPr>
              <a:t>Example:  </a:t>
            </a:r>
            <a:r>
              <a:rPr lang="en-US" sz="1400" b="1" dirty="0">
                <a:effectLst/>
                <a:latin typeface="Calibri"/>
                <a:ea typeface="Calibri"/>
                <a:cs typeface="Times New Roman"/>
              </a:rPr>
              <a:t>Goal: </a:t>
            </a:r>
            <a:r>
              <a:rPr lang="en-US" sz="1400" dirty="0">
                <a:effectLst/>
                <a:latin typeface="Calibri"/>
                <a:ea typeface="Calibri"/>
                <a:cs typeface="Times New Roman"/>
              </a:rPr>
              <a:t>Physical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457200" marR="0"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effectLst/>
                <a:latin typeface="Calibri"/>
                <a:ea typeface="Calibri"/>
                <a:cs typeface="Times New Roman"/>
              </a:rPr>
              <a:t>        Specific Goal </a:t>
            </a:r>
            <a:r>
              <a:rPr lang="en-US" sz="1400" dirty="0">
                <a:effectLst/>
                <a:latin typeface="Calibri"/>
                <a:ea typeface="Calibri"/>
                <a:cs typeface="Times New Roman"/>
              </a:rPr>
              <a:t>: Get on the track team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/>
                <a:ea typeface="Calibri"/>
                <a:cs typeface="Times New Roman"/>
              </a:rPr>
              <a:t>Goal area ____________________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/>
                <a:ea typeface="Calibri"/>
                <a:cs typeface="Times New Roman"/>
              </a:rPr>
              <a:t> Specific Goal 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__________________________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19964" y="3137836"/>
            <a:ext cx="7372751" cy="60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ffectLst/>
                <a:latin typeface="Calibri"/>
                <a:ea typeface="Calibri"/>
                <a:cs typeface="Times New Roman"/>
              </a:rPr>
              <a:t>B. Help Alex take steps to reach the goal. </a:t>
            </a:r>
            <a:r>
              <a:rPr lang="en-US" sz="1600" b="1" dirty="0">
                <a:effectLst/>
                <a:latin typeface="Calibri"/>
                <a:ea typeface="Calibri"/>
                <a:cs typeface="Times New Roman"/>
              </a:rPr>
              <a:t>Add 2 steps</a:t>
            </a:r>
            <a:r>
              <a:rPr lang="en-US" sz="1600" dirty="0">
                <a:effectLst/>
                <a:latin typeface="Calibri"/>
                <a:ea typeface="Calibri"/>
                <a:cs typeface="Times New Roman"/>
              </a:rPr>
              <a:t> that would help Alex get on the track team.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>
                <a:effectLst/>
                <a:latin typeface="Calibri"/>
                <a:ea typeface="Calibri"/>
                <a:cs typeface="Times New Roman"/>
              </a:rPr>
              <a:t> Specific Goal: get on the track team       </a:t>
            </a:r>
            <a:r>
              <a:rPr lang="en-US" sz="16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>
                <a:effectLst/>
                <a:latin typeface="Calibri"/>
                <a:ea typeface="Calibri"/>
                <a:cs typeface="Times New Roman"/>
              </a:rPr>
              <a:t>Step 1 practice running 3 x a week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ffectLst/>
                <a:latin typeface="Calibri"/>
                <a:ea typeface="Calibri"/>
                <a:cs typeface="Times New Roman"/>
              </a:rPr>
              <a:t> Step 2 _______________________________________________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ffectLst/>
                <a:latin typeface="Calibri"/>
                <a:ea typeface="Calibri"/>
                <a:cs typeface="Times New Roman"/>
              </a:rPr>
              <a:t>Step 3 ________________________________________________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ffectLst/>
                <a:latin typeface="Calibri"/>
                <a:ea typeface="Calibri"/>
                <a:cs typeface="Times New Roman"/>
              </a:rPr>
              <a:t>Step 1 _______________________________________________________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ffectLst/>
                <a:latin typeface="Calibri"/>
                <a:ea typeface="Calibri"/>
                <a:cs typeface="Times New Roman"/>
              </a:rPr>
              <a:t>Step 2 ________________________________________________________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879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24179796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148" y="-1319893"/>
            <a:ext cx="9713348" cy="64633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2117" y="1047750"/>
            <a:ext cx="9144000" cy="257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dirty="0">
                <a:solidFill>
                  <a:srgbClr val="FFFF00"/>
                </a:solidFill>
                <a:latin typeface="Rockwell Extra Bold" panose="02060903040505020403" pitchFamily="18" charset="0"/>
              </a:rPr>
              <a:t>2</a:t>
            </a:r>
            <a:r>
              <a:rPr lang="en-US" sz="7200" dirty="0">
                <a:solidFill>
                  <a:srgbClr val="33CC33"/>
                </a:solidFill>
                <a:latin typeface="Britannic Bold" panose="020B0903060703020204" pitchFamily="34" charset="0"/>
              </a:rPr>
              <a:t> </a:t>
            </a:r>
          </a:p>
          <a:p>
            <a:pPr algn="ctr"/>
            <a:r>
              <a:rPr lang="en-US" sz="6000" dirty="0">
                <a:solidFill>
                  <a:srgbClr val="FFFF00"/>
                </a:solidFill>
                <a:latin typeface="Rockwell" panose="02060603020205020403" pitchFamily="18" charset="0"/>
              </a:rPr>
              <a:t>Develop healthy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13614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0392" y="2571750"/>
            <a:ext cx="9154391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3362325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6000" b="1" dirty="0">
                <a:solidFill>
                  <a:srgbClr val="0070C0"/>
                </a:solidFill>
                <a:latin typeface="Rockwell Extra Bold" panose="02060903040505020403" pitchFamily="18" charset="0"/>
              </a:rPr>
              <a:t>3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dirty="0">
                <a:solidFill>
                  <a:srgbClr val="0070C0"/>
                </a:solidFill>
                <a:latin typeface="Rockwell" panose="02060603020205020403" pitchFamily="18" charset="0"/>
              </a:rPr>
              <a:t>Make a Reproductive </a:t>
            </a:r>
            <a:br>
              <a:rPr lang="en-US" sz="6000" dirty="0">
                <a:solidFill>
                  <a:srgbClr val="0070C0"/>
                </a:solidFill>
                <a:latin typeface="Rockwell" panose="02060603020205020403" pitchFamily="18" charset="0"/>
              </a:rPr>
            </a:br>
            <a:r>
              <a:rPr lang="en-US" sz="6000" dirty="0">
                <a:solidFill>
                  <a:srgbClr val="0070C0"/>
                </a:solidFill>
                <a:latin typeface="Rockwell" panose="02060603020205020403" pitchFamily="18" charset="0"/>
              </a:rPr>
              <a:t>Life Plan.</a:t>
            </a:r>
          </a:p>
        </p:txBody>
      </p:sp>
    </p:spTree>
    <p:extLst>
      <p:ext uri="{BB962C8B-B14F-4D97-AF65-F5344CB8AC3E}">
        <p14:creationId xmlns:p14="http://schemas.microsoft.com/office/powerpoint/2010/main" val="38540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52400" y="361950"/>
            <a:ext cx="6707187" cy="4389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  <a:latin typeface="Rockwell" panose="02060603020205020403" pitchFamily="18" charset="0"/>
                <a:cs typeface="LilyUPC" panose="020B0604020202020204" pitchFamily="34" charset="-34"/>
              </a:rPr>
              <a:t>Would you 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  <a:latin typeface="Rockwell" panose="02060603020205020403" pitchFamily="18" charset="0"/>
                <a:cs typeface="LilyUPC" panose="020B0604020202020204" pitchFamily="34" charset="-34"/>
              </a:rPr>
              <a:t>like to </a:t>
            </a:r>
            <a:r>
              <a:rPr lang="en-US" sz="6000" dirty="0" smtClean="0">
                <a:solidFill>
                  <a:schemeClr val="bg1"/>
                </a:solidFill>
                <a:latin typeface="Rockwell" panose="02060603020205020403" pitchFamily="18" charset="0"/>
                <a:cs typeface="LilyUPC" panose="020B0604020202020204" pitchFamily="34" charset="-34"/>
              </a:rPr>
              <a:t>create a pregnancy in</a:t>
            </a:r>
            <a:endParaRPr lang="en-US" sz="6000" dirty="0">
              <a:solidFill>
                <a:schemeClr val="bg1"/>
              </a:solidFill>
              <a:latin typeface="Rockwell" panose="02060603020205020403" pitchFamily="18" charset="0"/>
              <a:cs typeface="LilyUPC" panose="020B0604020202020204" pitchFamily="34" charset="-34"/>
            </a:endParaRPr>
          </a:p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  <a:latin typeface="Rockwell" panose="02060603020205020403" pitchFamily="18" charset="0"/>
                <a:cs typeface="LilyUPC" panose="020B0604020202020204" pitchFamily="34" charset="-34"/>
              </a:rPr>
              <a:t>the next year?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050" y="-10633"/>
            <a:ext cx="3314950" cy="515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24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78" y="131071"/>
            <a:ext cx="8653597" cy="9906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Your Lifeline</a:t>
            </a:r>
            <a:endParaRPr lang="en-US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32823" y="2117311"/>
            <a:ext cx="4724399" cy="1255242"/>
          </a:xfrm>
          <a:scene3d>
            <a:camera prst="orthographicFront">
              <a:rot lat="0" lon="21299999" rev="0"/>
            </a:camera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2433186" y="3767297"/>
            <a:ext cx="3384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Put your current age here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780846" y="3998130"/>
            <a:ext cx="457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93365" y="1359977"/>
            <a:ext cx="25506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Now, number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all the way up-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This is your Lifeline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123950"/>
            <a:ext cx="54087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Let’s add some milestones to your lifeline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983" y="1585615"/>
            <a:ext cx="402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 when you will get your driver license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3224517"/>
            <a:ext cx="3922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 when you will finish your education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30757" y="2144808"/>
            <a:ext cx="440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 when you will graduate from high school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7706" y="2456430"/>
            <a:ext cx="3473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 when you will move</a:t>
            </a:r>
          </a:p>
          <a:p>
            <a:r>
              <a:rPr lang="en-US" dirty="0" smtClean="0"/>
              <a:t> into your own house or apartment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23994" y="4617390"/>
            <a:ext cx="3409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 when you have your first child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4238398"/>
            <a:ext cx="5257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 when you have  a serious, committed relationship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74450" y="3224517"/>
            <a:ext cx="2569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your own milestone!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34804" y="3813463"/>
            <a:ext cx="2283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Place a star shape </a:t>
            </a:r>
          </a:p>
          <a:p>
            <a:r>
              <a:rPr lang="en-US" dirty="0" smtClean="0"/>
              <a:t>anywhere on your line</a:t>
            </a:r>
            <a:endParaRPr lang="en-US" dirty="0"/>
          </a:p>
        </p:txBody>
      </p:sp>
      <p:sp>
        <p:nvSpPr>
          <p:cNvPr id="19" name="5-Point Star 18"/>
          <p:cNvSpPr/>
          <p:nvPr/>
        </p:nvSpPr>
        <p:spPr>
          <a:xfrm>
            <a:off x="7776559" y="4362203"/>
            <a:ext cx="609600" cy="5999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7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-19050"/>
            <a:ext cx="9175173" cy="99060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600" dirty="0">
                <a:solidFill>
                  <a:prstClr val="white"/>
                </a:solidFill>
                <a:latin typeface="Rockwell" panose="02060603020205020403" pitchFamily="18" charset="0"/>
              </a:rPr>
              <a:t>Eat a healthy diet.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971551"/>
            <a:ext cx="9133608" cy="106679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600" dirty="0">
                <a:solidFill>
                  <a:prstClr val="white"/>
                </a:solidFill>
                <a:latin typeface="Rockwell" panose="02060603020205020403" pitchFamily="18" charset="0"/>
              </a:rPr>
              <a:t>Exercise 3-5 times per week.</a:t>
            </a:r>
          </a:p>
        </p:txBody>
      </p:sp>
      <p:sp>
        <p:nvSpPr>
          <p:cNvPr id="4" name="Rectangle 3"/>
          <p:cNvSpPr/>
          <p:nvPr/>
        </p:nvSpPr>
        <p:spPr>
          <a:xfrm>
            <a:off x="-13856" y="2038350"/>
            <a:ext cx="9133608" cy="1143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600" dirty="0">
                <a:solidFill>
                  <a:prstClr val="white"/>
                </a:solidFill>
                <a:latin typeface="Rockwell" panose="02060603020205020403" pitchFamily="18" charset="0"/>
              </a:rPr>
              <a:t>Stay away from alcohol, smoking, </a:t>
            </a:r>
          </a:p>
          <a:p>
            <a:pPr algn="ctr" defTabSz="914400"/>
            <a:r>
              <a:rPr lang="en-US" sz="3600" dirty="0">
                <a:solidFill>
                  <a:prstClr val="white"/>
                </a:solidFill>
                <a:latin typeface="Rockwell" panose="02060603020205020403" pitchFamily="18" charset="0"/>
              </a:rPr>
              <a:t>and illegal drugs.</a:t>
            </a:r>
          </a:p>
        </p:txBody>
      </p:sp>
      <p:sp>
        <p:nvSpPr>
          <p:cNvPr id="5" name="Rectangle 4"/>
          <p:cNvSpPr/>
          <p:nvPr/>
        </p:nvSpPr>
        <p:spPr>
          <a:xfrm>
            <a:off x="-45030" y="3181350"/>
            <a:ext cx="9164782" cy="114299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600" dirty="0">
                <a:solidFill>
                  <a:prstClr val="black"/>
                </a:solidFill>
                <a:latin typeface="Rockwell" panose="02060603020205020403" pitchFamily="18" charset="0"/>
              </a:rPr>
              <a:t>See  your healthcare providers </a:t>
            </a:r>
          </a:p>
          <a:p>
            <a:pPr algn="ctr" defTabSz="914400"/>
            <a:r>
              <a:rPr lang="en-US" sz="3600" dirty="0">
                <a:solidFill>
                  <a:prstClr val="black"/>
                </a:solidFill>
                <a:latin typeface="Rockwell" panose="02060603020205020403" pitchFamily="18" charset="0"/>
              </a:rPr>
              <a:t>for regular checkups.</a:t>
            </a:r>
          </a:p>
        </p:txBody>
      </p:sp>
      <p:sp>
        <p:nvSpPr>
          <p:cNvPr id="6" name="Rectangle 5"/>
          <p:cNvSpPr/>
          <p:nvPr/>
        </p:nvSpPr>
        <p:spPr>
          <a:xfrm>
            <a:off x="-13856" y="4324349"/>
            <a:ext cx="9175173" cy="8191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600" dirty="0">
                <a:solidFill>
                  <a:prstClr val="white"/>
                </a:solidFill>
                <a:latin typeface="Rockwell" panose="02060603020205020403" pitchFamily="18" charset="0"/>
              </a:rPr>
              <a:t>Learn your family history.</a:t>
            </a:r>
          </a:p>
        </p:txBody>
      </p:sp>
    </p:spTree>
    <p:extLst>
      <p:ext uri="{BB962C8B-B14F-4D97-AF65-F5344CB8AC3E}">
        <p14:creationId xmlns:p14="http://schemas.microsoft.com/office/powerpoint/2010/main" val="390793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mindler\AppData\Local\Microsoft\Windows\INetCache\Content.Outlook\CKASHA7K\1-DE-MLMPT-Booklet_8.12.14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93" y="45916"/>
            <a:ext cx="3802307" cy="506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mindler\AppData\Local\Microsoft\Windows\INetCache\Content.Outlook\CKASHA7K\1-DE-MLMPT-Booklet_8.12.1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58"/>
            <a:ext cx="381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1657350"/>
            <a:ext cx="5791200" cy="1200329"/>
          </a:xfrm>
          <a:prstGeom prst="rect">
            <a:avLst/>
          </a:prstGeom>
          <a:solidFill>
            <a:schemeClr val="accent1">
              <a:alpha val="86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600" dirty="0">
                <a:solidFill>
                  <a:prstClr val="black"/>
                </a:solidFill>
                <a:latin typeface="Rockwell" panose="02060603020205020403" pitchFamily="18" charset="0"/>
              </a:rPr>
              <a:t>Check off the ones that are important to you:</a:t>
            </a:r>
          </a:p>
        </p:txBody>
      </p:sp>
    </p:spTree>
    <p:extLst>
      <p:ext uri="{BB962C8B-B14F-4D97-AF65-F5344CB8AC3E}">
        <p14:creationId xmlns:p14="http://schemas.microsoft.com/office/powerpoint/2010/main" val="43360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94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0" y="4544560"/>
            <a:ext cx="285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http://dethrives.com/teens/</a:t>
            </a:r>
            <a:endParaRPr lang="en-US" dirty="0"/>
          </a:p>
        </p:txBody>
      </p:sp>
      <p:pic>
        <p:nvPicPr>
          <p:cNvPr id="5122" name="Picture 2" descr="Delaware Thrives | My Life My Plan Teen Logo">
            <a:hlinkClick r:id="rId4" tooltip="Return to the Delaware Thrives | My Life My Plan Teen homepag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3982997"/>
            <a:ext cx="5955024" cy="111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2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mindler\AppData\Local\Microsoft\Windows\INetCache\Content.Outlook\CKASHA7K\1-DE-MLMPT-Booklet_8.12.14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3350"/>
            <a:ext cx="37147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789709"/>
            <a:ext cx="45507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Time to </a:t>
            </a:r>
          </a:p>
          <a:p>
            <a:r>
              <a:rPr lang="en-US" sz="5400" dirty="0" smtClean="0"/>
              <a:t>set some goals!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0389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00" y="2143125"/>
            <a:ext cx="16478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419350"/>
            <a:ext cx="21336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1950"/>
            <a:ext cx="3124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://teenspeak.org/wp-content/uploads/2010/08/cywh_logo1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09" y="327943"/>
            <a:ext cx="1452409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youngmenshealthsite.org/wp-content/themes/bones/library/images/ymhlogo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9550"/>
            <a:ext cx="10096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delawaregoestocollege.org/wp-content/uploads/2015/08/logo-300x16-300x16.pn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131" y="2876550"/>
            <a:ext cx="3750469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77000" y="180975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5B9BD5">
                    <a:lumMod val="50000"/>
                  </a:srgbClr>
                </a:solidFill>
                <a:latin typeface="Arial Rounded MT Bold" panose="020F0704030504030204" pitchFamily="34" charset="0"/>
              </a:rPr>
              <a:t>Young Men’s Health</a:t>
            </a:r>
          </a:p>
        </p:txBody>
      </p:sp>
      <p:pic>
        <p:nvPicPr>
          <p:cNvPr id="1026" name="Picture 2" descr="Home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81474"/>
            <a:ext cx="2981325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www.loveisrespect.or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67150"/>
            <a:ext cx="266700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11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7" y="0"/>
            <a:ext cx="3588327" cy="48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574104"/>
            <a:ext cx="1219200" cy="1569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1000" y="1352550"/>
            <a:ext cx="45612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This book can help you </a:t>
            </a:r>
          </a:p>
          <a:p>
            <a:r>
              <a:rPr lang="en-US" sz="3600" dirty="0" smtClean="0"/>
              <a:t>make a plan</a:t>
            </a:r>
          </a:p>
          <a:p>
            <a:r>
              <a:rPr lang="en-US" sz="3600" dirty="0" smtClean="0"/>
              <a:t>that works for you!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utterstock_10651144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51"/>
            <a:ext cx="9220200" cy="635132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2000" y="895350"/>
            <a:ext cx="7772400" cy="3200400"/>
          </a:xfrm>
        </p:spPr>
        <p:txBody>
          <a:bodyPr>
            <a:normAutofit fontScale="92500" lnSpcReduction="10000"/>
          </a:bodyPr>
          <a:lstStyle/>
          <a:p>
            <a:r>
              <a:rPr lang="en-US" sz="11500" dirty="0">
                <a:solidFill>
                  <a:srgbClr val="FFC000"/>
                </a:solidFill>
                <a:latin typeface="Britannic Bold" panose="020B0903060703020204" pitchFamily="34" charset="0"/>
              </a:rPr>
              <a:t>1</a:t>
            </a:r>
          </a:p>
          <a:p>
            <a:r>
              <a:rPr lang="en-US" sz="5400" dirty="0">
                <a:solidFill>
                  <a:srgbClr val="FFC000"/>
                </a:solidFill>
                <a:latin typeface="Broadway" panose="04040905080B02020502" pitchFamily="82" charset="0"/>
              </a:rPr>
              <a:t>Decide what you want from life.</a:t>
            </a:r>
          </a:p>
        </p:txBody>
      </p:sp>
    </p:spTree>
    <p:extLst>
      <p:ext uri="{BB962C8B-B14F-4D97-AF65-F5344CB8AC3E}">
        <p14:creationId xmlns:p14="http://schemas.microsoft.com/office/powerpoint/2010/main" val="139444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51" y="0"/>
            <a:ext cx="8466897" cy="48783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10969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ord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12" y="195715"/>
            <a:ext cx="2717788" cy="18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1133" y="664416"/>
            <a:ext cx="7788275" cy="4013462"/>
          </a:xfrm>
        </p:spPr>
        <p:txBody>
          <a:bodyPr>
            <a:normAutofit lnSpcReduction="10000"/>
          </a:bodyPr>
          <a:lstStyle/>
          <a:p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Gill Sans Ultra Bold" panose="020B0A02020104020203" pitchFamily="34" charset="0"/>
              </a:rPr>
              <a:t>Use Word Collections</a:t>
            </a:r>
          </a:p>
          <a:p>
            <a:pPr algn="l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Circle words that describe life attributes</a:t>
            </a:r>
          </a:p>
          <a:p>
            <a:pPr algn="l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Use cards and have clients select and order</a:t>
            </a:r>
          </a:p>
          <a:p>
            <a:pPr algn="l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Have words on slips of paper, clients can select, order and paste down</a:t>
            </a:r>
          </a:p>
          <a:p>
            <a:pPr algn="l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Use software to create a word activity</a:t>
            </a:r>
          </a:p>
          <a:p>
            <a:pPr algn="l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0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2">
                    <a:lumMod val="75000"/>
                  </a:schemeClr>
                </a:solidFill>
              </a:rPr>
              <a:t>Choose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words that will describe your life when you’re 21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" y="1205345"/>
            <a:ext cx="2819400" cy="37337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dirty="0" smtClean="0"/>
              <a:t>Satisfying</a:t>
            </a:r>
          </a:p>
          <a:p>
            <a:pPr marL="0" indent="0">
              <a:buNone/>
            </a:pPr>
            <a:r>
              <a:rPr lang="en-US" sz="3500" dirty="0" smtClean="0"/>
              <a:t>Career</a:t>
            </a:r>
          </a:p>
          <a:p>
            <a:pPr marL="0" indent="0">
              <a:buNone/>
            </a:pPr>
            <a:r>
              <a:rPr lang="en-US" sz="3500" dirty="0" smtClean="0"/>
              <a:t>Sleep late</a:t>
            </a:r>
          </a:p>
          <a:p>
            <a:pPr marL="0" indent="0">
              <a:buNone/>
            </a:pPr>
            <a:r>
              <a:rPr lang="en-US" sz="3500" dirty="0" smtClean="0"/>
              <a:t>Joyful</a:t>
            </a:r>
          </a:p>
          <a:p>
            <a:pPr marL="0" indent="0">
              <a:buNone/>
            </a:pPr>
            <a:r>
              <a:rPr lang="en-US" sz="3500" dirty="0" smtClean="0"/>
              <a:t>Relationship</a:t>
            </a:r>
          </a:p>
          <a:p>
            <a:pPr marL="0" indent="0">
              <a:buNone/>
            </a:pPr>
            <a:r>
              <a:rPr lang="en-US" sz="3500" dirty="0" smtClean="0"/>
              <a:t>Dating</a:t>
            </a:r>
          </a:p>
          <a:p>
            <a:pPr marL="0" indent="0">
              <a:buNone/>
            </a:pPr>
            <a:r>
              <a:rPr lang="en-US" sz="3500" dirty="0" smtClean="0"/>
              <a:t>Family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1205345"/>
            <a:ext cx="233211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Working</a:t>
            </a:r>
          </a:p>
          <a:p>
            <a:r>
              <a:rPr lang="en-US" sz="3200" dirty="0" smtClean="0"/>
              <a:t>Independent</a:t>
            </a:r>
          </a:p>
          <a:p>
            <a:r>
              <a:rPr lang="en-US" sz="3200" dirty="0" smtClean="0"/>
              <a:t>Dorm</a:t>
            </a:r>
          </a:p>
          <a:p>
            <a:r>
              <a:rPr lang="en-US" sz="3200" dirty="0" smtClean="0"/>
              <a:t>Friends</a:t>
            </a:r>
          </a:p>
          <a:p>
            <a:r>
              <a:rPr lang="en-US" sz="3200" dirty="0" smtClean="0"/>
              <a:t>Sports</a:t>
            </a:r>
          </a:p>
          <a:p>
            <a:r>
              <a:rPr lang="en-US" sz="3200" dirty="0" smtClean="0"/>
              <a:t>Healthy</a:t>
            </a:r>
          </a:p>
          <a:p>
            <a:r>
              <a:rPr lang="en-US" sz="3200" dirty="0" smtClean="0"/>
              <a:t>Busy</a:t>
            </a:r>
          </a:p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666604" y="712903"/>
            <a:ext cx="2667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Calm</a:t>
            </a:r>
          </a:p>
          <a:p>
            <a:r>
              <a:rPr lang="en-US" sz="3200" dirty="0" smtClean="0"/>
              <a:t>Make my own </a:t>
            </a:r>
          </a:p>
          <a:p>
            <a:r>
              <a:rPr lang="en-US" sz="3200" dirty="0"/>
              <a:t>d</a:t>
            </a:r>
            <a:r>
              <a:rPr lang="en-US" sz="3200" dirty="0" smtClean="0"/>
              <a:t>ecisions</a:t>
            </a:r>
          </a:p>
          <a:p>
            <a:r>
              <a:rPr lang="en-US" sz="3200" dirty="0" smtClean="0"/>
              <a:t>Parenting</a:t>
            </a:r>
          </a:p>
          <a:p>
            <a:r>
              <a:rPr lang="en-US" sz="3200" dirty="0" smtClean="0"/>
              <a:t>Education</a:t>
            </a:r>
          </a:p>
          <a:p>
            <a:r>
              <a:rPr lang="en-US" sz="3200" dirty="0" smtClean="0"/>
              <a:t>Study</a:t>
            </a:r>
          </a:p>
          <a:p>
            <a:r>
              <a:rPr lang="en-US" sz="3200" dirty="0" smtClean="0"/>
              <a:t>My own </a:t>
            </a:r>
          </a:p>
          <a:p>
            <a:r>
              <a:rPr lang="en-US" sz="3200" dirty="0" smtClean="0"/>
              <a:t>apartment</a:t>
            </a:r>
          </a:p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981699" y="1063229"/>
            <a:ext cx="1892890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Travel</a:t>
            </a:r>
          </a:p>
          <a:p>
            <a:r>
              <a:rPr lang="en-US" sz="3200" dirty="0" smtClean="0"/>
              <a:t>Exciting</a:t>
            </a:r>
          </a:p>
          <a:p>
            <a:r>
              <a:rPr lang="en-US" sz="3200" dirty="0" smtClean="0"/>
              <a:t>Successful</a:t>
            </a:r>
          </a:p>
          <a:p>
            <a:r>
              <a:rPr lang="en-US" sz="3200" dirty="0" smtClean="0"/>
              <a:t>Volunteer</a:t>
            </a:r>
          </a:p>
          <a:p>
            <a:r>
              <a:rPr lang="en-US" sz="3200" dirty="0" smtClean="0"/>
              <a:t>Easy</a:t>
            </a:r>
          </a:p>
          <a:p>
            <a:r>
              <a:rPr lang="en-US" sz="3200" dirty="0" smtClean="0"/>
              <a:t>Relaxing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333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79891" y="596766"/>
            <a:ext cx="7788275" cy="4195818"/>
          </a:xfrm>
          <a:solidFill>
            <a:schemeClr val="bg1">
              <a:alpha val="56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Open Ended Questions/Sentences</a:t>
            </a:r>
          </a:p>
          <a:p>
            <a:endParaRPr lang="en-US" dirty="0"/>
          </a:p>
          <a:p>
            <a:pPr algn="l"/>
            <a:r>
              <a:rPr lang="en-US" sz="2400" dirty="0" smtClean="0"/>
              <a:t>I would like to finish…</a:t>
            </a:r>
          </a:p>
          <a:p>
            <a:pPr algn="l"/>
            <a:r>
              <a:rPr lang="en-US" sz="2400" dirty="0" smtClean="0"/>
              <a:t>By the end of the year I would to…</a:t>
            </a:r>
          </a:p>
          <a:p>
            <a:pPr algn="l"/>
            <a:r>
              <a:rPr lang="en-US" sz="2400" dirty="0" smtClean="0"/>
              <a:t>One thing I would like to change about my life is…</a:t>
            </a:r>
          </a:p>
          <a:p>
            <a:pPr algn="l"/>
            <a:r>
              <a:rPr lang="en-US" sz="2400" dirty="0" smtClean="0"/>
              <a:t>I’d like to have enough money to…</a:t>
            </a:r>
          </a:p>
          <a:p>
            <a:pPr algn="l"/>
            <a:r>
              <a:rPr lang="en-US" sz="2400" dirty="0" smtClean="0"/>
              <a:t>I’d like to be the kind of friend who…</a:t>
            </a:r>
          </a:p>
          <a:p>
            <a:pPr algn="l"/>
            <a:r>
              <a:rPr lang="en-US" sz="2400" dirty="0" smtClean="0"/>
              <a:t>One place I’d like to visit is…</a:t>
            </a:r>
          </a:p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106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79891" y="394636"/>
            <a:ext cx="7788275" cy="4215068"/>
          </a:xfrm>
        </p:spPr>
        <p:txBody>
          <a:bodyPr/>
          <a:lstStyle/>
          <a:p>
            <a:pPr algn="l"/>
            <a:r>
              <a:rPr lang="en-US" b="1" dirty="0" smtClean="0"/>
              <a:t>Use Structured Sharing</a:t>
            </a:r>
          </a:p>
          <a:p>
            <a:pPr algn="l"/>
            <a:endParaRPr lang="en-US" b="1" dirty="0"/>
          </a:p>
          <a:p>
            <a:pPr algn="l"/>
            <a:endParaRPr lang="en-US" dirty="0" smtClean="0"/>
          </a:p>
          <a:p>
            <a:pPr algn="l"/>
            <a:r>
              <a:rPr lang="en-US" b="1" dirty="0" smtClean="0"/>
              <a:t>Pair and Share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6367112" y="4609703"/>
            <a:ext cx="25940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&lt;a </a:t>
            </a:r>
            <a:r>
              <a:rPr lang="en-US" sz="1000" dirty="0" err="1"/>
              <a:t>href</a:t>
            </a:r>
            <a:r>
              <a:rPr lang="en-US" sz="1000" dirty="0"/>
              <a:t>="http://www.freepik.com/free-photos-vectors/light"&gt;Light vector created by </a:t>
            </a:r>
            <a:r>
              <a:rPr lang="en-US" sz="1000" dirty="0" err="1"/>
              <a:t>Freepik</a:t>
            </a:r>
            <a:r>
              <a:rPr lang="en-US" sz="1000" dirty="0"/>
              <a:t>&lt;/a&gt;</a:t>
            </a:r>
          </a:p>
        </p:txBody>
      </p:sp>
    </p:spTree>
    <p:extLst>
      <p:ext uri="{BB962C8B-B14F-4D97-AF65-F5344CB8AC3E}">
        <p14:creationId xmlns:p14="http://schemas.microsoft.com/office/powerpoint/2010/main" val="338369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Consumer">
  <a:themeElements>
    <a:clrScheme name="Template 1">
      <a:dk1>
        <a:srgbClr val="414141"/>
      </a:dk1>
      <a:lt1>
        <a:sysClr val="window" lastClr="FFFFFF"/>
      </a:lt1>
      <a:dk2>
        <a:srgbClr val="414141"/>
      </a:dk2>
      <a:lt2>
        <a:srgbClr val="FFFFFF"/>
      </a:lt2>
      <a:accent1>
        <a:srgbClr val="1C353D"/>
      </a:accent1>
      <a:accent2>
        <a:srgbClr val="FFBF35"/>
      </a:accent2>
      <a:accent3>
        <a:srgbClr val="FFEFA1"/>
      </a:accent3>
      <a:accent4>
        <a:srgbClr val="2EA962"/>
      </a:accent4>
      <a:accent5>
        <a:srgbClr val="F3EB39"/>
      </a:accent5>
      <a:accent6>
        <a:srgbClr val="6E54A6"/>
      </a:accent6>
      <a:hlink>
        <a:srgbClr val="F36019"/>
      </a:hlink>
      <a:folHlink>
        <a:srgbClr val="F3601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44681</TotalTime>
  <Words>914</Words>
  <Application>Microsoft Office PowerPoint</Application>
  <PresentationFormat>On-screen Show (16:9)</PresentationFormat>
  <Paragraphs>171</Paragraphs>
  <Slides>21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Consumer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Choose the words that will describe your life when you’re 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 Make a Reproductive  Life Plan.</vt:lpstr>
      <vt:lpstr>PowerPoint Presentation</vt:lpstr>
      <vt:lpstr>Your Lifeline</vt:lpstr>
      <vt:lpstr>PowerPoint Presentation</vt:lpstr>
      <vt:lpstr>PowerPoint Presentation</vt:lpstr>
      <vt:lpstr>PowerPoint Presentation</vt:lpstr>
      <vt:lpstr>PowerPoint Presentation</vt:lpstr>
    </vt:vector>
  </TitlesOfParts>
  <Company>HubSpot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Volpe</dc:creator>
  <cp:lastModifiedBy>Mindler, Philinda</cp:lastModifiedBy>
  <cp:revision>426</cp:revision>
  <dcterms:created xsi:type="dcterms:W3CDTF">2013-04-17T22:01:51Z</dcterms:created>
  <dcterms:modified xsi:type="dcterms:W3CDTF">2017-03-29T22:17:04Z</dcterms:modified>
</cp:coreProperties>
</file>